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54"/>
  </p:notesMasterIdLst>
  <p:sldIdLst>
    <p:sldId id="258" r:id="rId3"/>
    <p:sldId id="259" r:id="rId4"/>
    <p:sldId id="260" r:id="rId5"/>
    <p:sldId id="311" r:id="rId6"/>
    <p:sldId id="261" r:id="rId7"/>
    <p:sldId id="262" r:id="rId8"/>
    <p:sldId id="263" r:id="rId9"/>
    <p:sldId id="305" r:id="rId10"/>
    <p:sldId id="313" r:id="rId11"/>
    <p:sldId id="318" r:id="rId12"/>
    <p:sldId id="315" r:id="rId13"/>
    <p:sldId id="264" r:id="rId14"/>
    <p:sldId id="266" r:id="rId15"/>
    <p:sldId id="309" r:id="rId16"/>
    <p:sldId id="267" r:id="rId17"/>
    <p:sldId id="269" r:id="rId18"/>
    <p:sldId id="312" r:id="rId19"/>
    <p:sldId id="272" r:id="rId20"/>
    <p:sldId id="273" r:id="rId21"/>
    <p:sldId id="274" r:id="rId22"/>
    <p:sldId id="332" r:id="rId23"/>
    <p:sldId id="278" r:id="rId24"/>
    <p:sldId id="279" r:id="rId25"/>
    <p:sldId id="280" r:id="rId26"/>
    <p:sldId id="302" r:id="rId27"/>
    <p:sldId id="282" r:id="rId28"/>
    <p:sldId id="283" r:id="rId29"/>
    <p:sldId id="284" r:id="rId30"/>
    <p:sldId id="287" r:id="rId31"/>
    <p:sldId id="290" r:id="rId32"/>
    <p:sldId id="291" r:id="rId33"/>
    <p:sldId id="292" r:id="rId34"/>
    <p:sldId id="314" r:id="rId35"/>
    <p:sldId id="333" r:id="rId36"/>
    <p:sldId id="335" r:id="rId37"/>
    <p:sldId id="338" r:id="rId38"/>
    <p:sldId id="340" r:id="rId39"/>
    <p:sldId id="341" r:id="rId40"/>
    <p:sldId id="293" r:id="rId41"/>
    <p:sldId id="294" r:id="rId42"/>
    <p:sldId id="295" r:id="rId43"/>
    <p:sldId id="317" r:id="rId44"/>
    <p:sldId id="316" r:id="rId45"/>
    <p:sldId id="321" r:id="rId46"/>
    <p:sldId id="342" r:id="rId47"/>
    <p:sldId id="343" r:id="rId48"/>
    <p:sldId id="347" r:id="rId49"/>
    <p:sldId id="349" r:id="rId50"/>
    <p:sldId id="344" r:id="rId51"/>
    <p:sldId id="345" r:id="rId52"/>
    <p:sldId id="346" r:id="rId53"/>
  </p:sldIdLst>
  <p:sldSz cx="9144000" cy="6858000" type="screen4x3"/>
  <p:notesSz cx="6858000" cy="9144000"/>
  <p:defaultTextStyle>
    <a:defPPr>
      <a:defRPr lang="en-US"/>
    </a:defPPr>
    <a:lvl1pPr algn="ctr" rtl="0" eaLnBrk="0" fontAlgn="base" hangingPunct="0">
      <a:spcBef>
        <a:spcPct val="0"/>
      </a:spcBef>
      <a:spcAft>
        <a:spcPct val="0"/>
      </a:spcAft>
      <a:defRPr sz="1000" b="1" kern="1200">
        <a:solidFill>
          <a:srgbClr val="FFFFFF"/>
        </a:solidFill>
        <a:latin typeface="Arial" pitchFamily="34" charset="0"/>
        <a:ea typeface="+mn-ea"/>
        <a:cs typeface="Times New Roman" pitchFamily="18" charset="0"/>
      </a:defRPr>
    </a:lvl1pPr>
    <a:lvl2pPr marL="457200" algn="ctr" rtl="0" eaLnBrk="0" fontAlgn="base" hangingPunct="0">
      <a:spcBef>
        <a:spcPct val="0"/>
      </a:spcBef>
      <a:spcAft>
        <a:spcPct val="0"/>
      </a:spcAft>
      <a:defRPr sz="1000" b="1" kern="1200">
        <a:solidFill>
          <a:srgbClr val="FFFFFF"/>
        </a:solidFill>
        <a:latin typeface="Arial" pitchFamily="34" charset="0"/>
        <a:ea typeface="+mn-ea"/>
        <a:cs typeface="Times New Roman" pitchFamily="18" charset="0"/>
      </a:defRPr>
    </a:lvl2pPr>
    <a:lvl3pPr marL="914400" algn="ctr" rtl="0" eaLnBrk="0" fontAlgn="base" hangingPunct="0">
      <a:spcBef>
        <a:spcPct val="0"/>
      </a:spcBef>
      <a:spcAft>
        <a:spcPct val="0"/>
      </a:spcAft>
      <a:defRPr sz="1000" b="1" kern="1200">
        <a:solidFill>
          <a:srgbClr val="FFFFFF"/>
        </a:solidFill>
        <a:latin typeface="Arial" pitchFamily="34" charset="0"/>
        <a:ea typeface="+mn-ea"/>
        <a:cs typeface="Times New Roman" pitchFamily="18" charset="0"/>
      </a:defRPr>
    </a:lvl3pPr>
    <a:lvl4pPr marL="1371600" algn="ctr" rtl="0" eaLnBrk="0" fontAlgn="base" hangingPunct="0">
      <a:spcBef>
        <a:spcPct val="0"/>
      </a:spcBef>
      <a:spcAft>
        <a:spcPct val="0"/>
      </a:spcAft>
      <a:defRPr sz="1000" b="1" kern="1200">
        <a:solidFill>
          <a:srgbClr val="FFFFFF"/>
        </a:solidFill>
        <a:latin typeface="Arial" pitchFamily="34" charset="0"/>
        <a:ea typeface="+mn-ea"/>
        <a:cs typeface="Times New Roman" pitchFamily="18" charset="0"/>
      </a:defRPr>
    </a:lvl4pPr>
    <a:lvl5pPr marL="1828800" algn="ctr" rtl="0" eaLnBrk="0" fontAlgn="base" hangingPunct="0">
      <a:spcBef>
        <a:spcPct val="0"/>
      </a:spcBef>
      <a:spcAft>
        <a:spcPct val="0"/>
      </a:spcAft>
      <a:defRPr sz="1000" b="1" kern="1200">
        <a:solidFill>
          <a:srgbClr val="FFFFFF"/>
        </a:solidFill>
        <a:latin typeface="Arial" pitchFamily="34" charset="0"/>
        <a:ea typeface="+mn-ea"/>
        <a:cs typeface="Times New Roman" pitchFamily="18" charset="0"/>
      </a:defRPr>
    </a:lvl5pPr>
    <a:lvl6pPr marL="2286000" algn="l" defTabSz="914400" rtl="0" eaLnBrk="1" latinLnBrk="0" hangingPunct="1">
      <a:defRPr sz="1000" b="1" kern="1200">
        <a:solidFill>
          <a:srgbClr val="FFFFFF"/>
        </a:solidFill>
        <a:latin typeface="Arial" pitchFamily="34" charset="0"/>
        <a:ea typeface="+mn-ea"/>
        <a:cs typeface="Times New Roman" pitchFamily="18" charset="0"/>
      </a:defRPr>
    </a:lvl6pPr>
    <a:lvl7pPr marL="2743200" algn="l" defTabSz="914400" rtl="0" eaLnBrk="1" latinLnBrk="0" hangingPunct="1">
      <a:defRPr sz="1000" b="1" kern="1200">
        <a:solidFill>
          <a:srgbClr val="FFFFFF"/>
        </a:solidFill>
        <a:latin typeface="Arial" pitchFamily="34" charset="0"/>
        <a:ea typeface="+mn-ea"/>
        <a:cs typeface="Times New Roman" pitchFamily="18" charset="0"/>
      </a:defRPr>
    </a:lvl7pPr>
    <a:lvl8pPr marL="3200400" algn="l" defTabSz="914400" rtl="0" eaLnBrk="1" latinLnBrk="0" hangingPunct="1">
      <a:defRPr sz="1000" b="1" kern="1200">
        <a:solidFill>
          <a:srgbClr val="FFFFFF"/>
        </a:solidFill>
        <a:latin typeface="Arial" pitchFamily="34" charset="0"/>
        <a:ea typeface="+mn-ea"/>
        <a:cs typeface="Times New Roman" pitchFamily="18" charset="0"/>
      </a:defRPr>
    </a:lvl8pPr>
    <a:lvl9pPr marL="3657600" algn="l" defTabSz="914400" rtl="0" eaLnBrk="1" latinLnBrk="0" hangingPunct="1">
      <a:defRPr sz="1000" b="1" kern="1200">
        <a:solidFill>
          <a:srgbClr val="FFFFFF"/>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7" autoAdjust="0"/>
    <p:restoredTop sz="87809" autoAdjust="0"/>
  </p:normalViewPr>
  <p:slideViewPr>
    <p:cSldViewPr>
      <p:cViewPr varScale="1">
        <p:scale>
          <a:sx n="64" d="100"/>
          <a:sy n="64" d="100"/>
        </p:scale>
        <p:origin x="-1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fr-BE"/>
  <c:style val="11"/>
  <c:chart>
    <c:autoTitleDeleted val="1"/>
    <c:plotArea>
      <c:layout>
        <c:manualLayout>
          <c:layoutTarget val="inner"/>
          <c:xMode val="edge"/>
          <c:yMode val="edge"/>
          <c:x val="6.9364299560585527E-2"/>
          <c:y val="0.11983829282126562"/>
          <c:w val="0.91087017630224998"/>
          <c:h val="0.67911807313807671"/>
        </c:manualLayout>
      </c:layout>
      <c:barChart>
        <c:barDir val="col"/>
        <c:grouping val="clustered"/>
        <c:ser>
          <c:idx val="0"/>
          <c:order val="0"/>
          <c:tx>
            <c:strRef>
              <c:f>Sheet1!$B$1</c:f>
              <c:strCache>
                <c:ptCount val="1"/>
                <c:pt idx="0">
                  <c:v>Audit 2 (N = 817)</c:v>
                </c:pt>
              </c:strCache>
            </c:strRef>
          </c:tx>
          <c:cat>
            <c:strRef>
              <c:f>Sheet1!$A$2:$A$4</c:f>
              <c:strCache>
                <c:ptCount val="3"/>
                <c:pt idx="0">
                  <c:v>1 semaine</c:v>
                </c:pt>
                <c:pt idx="1">
                  <c:v>2  semaines</c:v>
                </c:pt>
                <c:pt idx="2">
                  <c:v>4  semaines</c:v>
                </c:pt>
              </c:strCache>
            </c:strRef>
          </c:cat>
          <c:val>
            <c:numRef>
              <c:f>Sheet1!$B$2:$B$4</c:f>
              <c:numCache>
                <c:formatCode>General</c:formatCode>
                <c:ptCount val="3"/>
                <c:pt idx="0">
                  <c:v>18.167666386792749</c:v>
                </c:pt>
                <c:pt idx="1">
                  <c:v>36.556874263701928</c:v>
                </c:pt>
                <c:pt idx="2">
                  <c:v>60.360987583934339</c:v>
                </c:pt>
              </c:numCache>
            </c:numRef>
          </c:val>
        </c:ser>
        <c:ser>
          <c:idx val="1"/>
          <c:order val="1"/>
          <c:tx>
            <c:strRef>
              <c:f>Sheet1!$C$1</c:f>
              <c:strCache>
                <c:ptCount val="1"/>
                <c:pt idx="0">
                  <c:v>Audit 3 (N = 1,447)</c:v>
                </c:pt>
              </c:strCache>
            </c:strRef>
          </c:tx>
          <c:cat>
            <c:strRef>
              <c:f>Sheet1!$A$2:$A$4</c:f>
              <c:strCache>
                <c:ptCount val="3"/>
                <c:pt idx="0">
                  <c:v>1 semaine</c:v>
                </c:pt>
                <c:pt idx="1">
                  <c:v>2  semaines</c:v>
                </c:pt>
                <c:pt idx="2">
                  <c:v>4  semaines</c:v>
                </c:pt>
              </c:strCache>
            </c:strRef>
          </c:cat>
          <c:val>
            <c:numRef>
              <c:f>Sheet1!$C$2:$C$4</c:f>
              <c:numCache>
                <c:formatCode>General</c:formatCode>
                <c:ptCount val="3"/>
                <c:pt idx="0">
                  <c:v>20.655295197722133</c:v>
                </c:pt>
                <c:pt idx="1">
                  <c:v>38.7167247626411</c:v>
                </c:pt>
                <c:pt idx="2">
                  <c:v>60.988491735622354</c:v>
                </c:pt>
              </c:numCache>
            </c:numRef>
          </c:val>
        </c:ser>
        <c:ser>
          <c:idx val="2"/>
          <c:order val="2"/>
          <c:tx>
            <c:strRef>
              <c:f>Sheet1!$D$1</c:f>
              <c:strCache>
                <c:ptCount val="1"/>
                <c:pt idx="0">
                  <c:v>Audit 4 (N = 1,695)</c:v>
                </c:pt>
              </c:strCache>
            </c:strRef>
          </c:tx>
          <c:cat>
            <c:strRef>
              <c:f>Sheet1!$A$2:$A$4</c:f>
              <c:strCache>
                <c:ptCount val="3"/>
                <c:pt idx="0">
                  <c:v>1 semaine</c:v>
                </c:pt>
                <c:pt idx="1">
                  <c:v>2  semaines</c:v>
                </c:pt>
                <c:pt idx="2">
                  <c:v>4  semaines</c:v>
                </c:pt>
              </c:strCache>
            </c:strRef>
          </c:cat>
          <c:val>
            <c:numRef>
              <c:f>Sheet1!$D$2:$D$4</c:f>
              <c:numCache>
                <c:formatCode>General</c:formatCode>
                <c:ptCount val="3"/>
                <c:pt idx="0">
                  <c:v>20.332518343083329</c:v>
                </c:pt>
                <c:pt idx="1">
                  <c:v>41.156873052752353</c:v>
                </c:pt>
                <c:pt idx="2">
                  <c:v>64.916885028098491</c:v>
                </c:pt>
              </c:numCache>
            </c:numRef>
          </c:val>
        </c:ser>
        <c:gapWidth val="75"/>
        <c:overlap val="-25"/>
        <c:axId val="125062144"/>
        <c:axId val="125084416"/>
      </c:barChart>
      <c:catAx>
        <c:axId val="125062144"/>
        <c:scaling>
          <c:orientation val="minMax"/>
        </c:scaling>
        <c:axPos val="b"/>
        <c:majorTickMark val="none"/>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25084416"/>
        <c:crosses val="autoZero"/>
        <c:auto val="1"/>
        <c:lblAlgn val="ctr"/>
        <c:lblOffset val="100"/>
      </c:catAx>
      <c:valAx>
        <c:axId val="125084416"/>
        <c:scaling>
          <c:orientation val="minMax"/>
        </c:scaling>
        <c:axPos val="l"/>
        <c:majorGridlines/>
        <c:numFmt formatCode="General" sourceLinked="1"/>
        <c:majorTickMark val="none"/>
        <c:tickLblPos val="nextTo"/>
        <c:spPr>
          <a:ln w="9525">
            <a:noFill/>
          </a:ln>
        </c:spPr>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25062144"/>
        <c:crosses val="autoZero"/>
        <c:crossBetween val="between"/>
      </c:valAx>
    </c:plotArea>
    <c:legend>
      <c:legendPos val="b"/>
      <c:layout/>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col"/>
        <c:grouping val="clustered"/>
        <c:ser>
          <c:idx val="0"/>
          <c:order val="0"/>
          <c:tx>
            <c:strRef>
              <c:f>Sheet1!$B$1</c:f>
              <c:strCache>
                <c:ptCount val="1"/>
                <c:pt idx="0">
                  <c:v>Audit 2 (N=940)</c:v>
                </c:pt>
              </c:strCache>
            </c:strRef>
          </c:tx>
          <c:cat>
            <c:strRef>
              <c:f>Sheet1!$A$2:$A$5</c:f>
              <c:strCache>
                <c:ptCount val="4"/>
                <c:pt idx="0">
                  <c:v>Total</c:v>
                </c:pt>
                <c:pt idx="1">
                  <c:v>PEDIS-P 1</c:v>
                </c:pt>
                <c:pt idx="2">
                  <c:v>PEDIS-P 2</c:v>
                </c:pt>
                <c:pt idx="3">
                  <c:v>PEDIS-P 3</c:v>
                </c:pt>
              </c:strCache>
            </c:strRef>
          </c:cat>
          <c:val>
            <c:numRef>
              <c:f>Sheet1!$B$2:$B$5</c:f>
              <c:numCache>
                <c:formatCode>General</c:formatCode>
                <c:ptCount val="4"/>
                <c:pt idx="0">
                  <c:v>26.810000000000031</c:v>
                </c:pt>
                <c:pt idx="1">
                  <c:v>3.3899999999999997</c:v>
                </c:pt>
                <c:pt idx="2">
                  <c:v>31.75</c:v>
                </c:pt>
                <c:pt idx="3">
                  <c:v>68.459999999999994</c:v>
                </c:pt>
              </c:numCache>
            </c:numRef>
          </c:val>
        </c:ser>
        <c:ser>
          <c:idx val="1"/>
          <c:order val="1"/>
          <c:tx>
            <c:strRef>
              <c:f>Sheet1!$C$1</c:f>
              <c:strCache>
                <c:ptCount val="1"/>
                <c:pt idx="0">
                  <c:v>Audit 3 (N=1532)</c:v>
                </c:pt>
              </c:strCache>
            </c:strRef>
          </c:tx>
          <c:cat>
            <c:strRef>
              <c:f>Sheet1!$A$2:$A$5</c:f>
              <c:strCache>
                <c:ptCount val="4"/>
                <c:pt idx="0">
                  <c:v>Total</c:v>
                </c:pt>
                <c:pt idx="1">
                  <c:v>PEDIS-P 1</c:v>
                </c:pt>
                <c:pt idx="2">
                  <c:v>PEDIS-P 2</c:v>
                </c:pt>
                <c:pt idx="3">
                  <c:v>PEDIS-P 3</c:v>
                </c:pt>
              </c:strCache>
            </c:strRef>
          </c:cat>
          <c:val>
            <c:numRef>
              <c:f>Sheet1!$C$2:$C$5</c:f>
              <c:numCache>
                <c:formatCode>General</c:formatCode>
                <c:ptCount val="4"/>
                <c:pt idx="0">
                  <c:v>26.24</c:v>
                </c:pt>
                <c:pt idx="1">
                  <c:v>4.29</c:v>
                </c:pt>
                <c:pt idx="2">
                  <c:v>32.44</c:v>
                </c:pt>
                <c:pt idx="3">
                  <c:v>73.400000000000006</c:v>
                </c:pt>
              </c:numCache>
            </c:numRef>
          </c:val>
        </c:ser>
        <c:ser>
          <c:idx val="2"/>
          <c:order val="2"/>
          <c:tx>
            <c:strRef>
              <c:f>Sheet1!$D$1</c:f>
              <c:strCache>
                <c:ptCount val="1"/>
                <c:pt idx="0">
                  <c:v>Audit 4 (N=1733)</c:v>
                </c:pt>
              </c:strCache>
            </c:strRef>
          </c:tx>
          <c:cat>
            <c:strRef>
              <c:f>Sheet1!$A$2:$A$5</c:f>
              <c:strCache>
                <c:ptCount val="4"/>
                <c:pt idx="0">
                  <c:v>Total</c:v>
                </c:pt>
                <c:pt idx="1">
                  <c:v>PEDIS-P 1</c:v>
                </c:pt>
                <c:pt idx="2">
                  <c:v>PEDIS-P 2</c:v>
                </c:pt>
                <c:pt idx="3">
                  <c:v>PEDIS-P 3</c:v>
                </c:pt>
              </c:strCache>
            </c:strRef>
          </c:cat>
          <c:val>
            <c:numRef>
              <c:f>Sheet1!$D$2:$D$5</c:f>
              <c:numCache>
                <c:formatCode>General</c:formatCode>
                <c:ptCount val="4"/>
                <c:pt idx="0">
                  <c:v>26.77</c:v>
                </c:pt>
                <c:pt idx="1">
                  <c:v>4.95</c:v>
                </c:pt>
                <c:pt idx="2">
                  <c:v>36.03</c:v>
                </c:pt>
                <c:pt idx="3">
                  <c:v>69.36999999999999</c:v>
                </c:pt>
              </c:numCache>
            </c:numRef>
          </c:val>
        </c:ser>
        <c:axId val="136709632"/>
        <c:axId val="136711168"/>
      </c:barChart>
      <c:catAx>
        <c:axId val="136709632"/>
        <c:scaling>
          <c:orientation val="minMax"/>
        </c:scaling>
        <c:axPos val="b"/>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6711168"/>
        <c:crosses val="autoZero"/>
        <c:auto val="1"/>
        <c:lblAlgn val="ctr"/>
        <c:lblOffset val="100"/>
      </c:catAx>
      <c:valAx>
        <c:axId val="136711168"/>
        <c:scaling>
          <c:orientation val="minMax"/>
        </c:scaling>
        <c:axPos val="l"/>
        <c:majorGridlines/>
        <c:numFmt formatCode="General" sourceLinked="1"/>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6709632"/>
        <c:crosses val="autoZero"/>
        <c:crossBetween val="between"/>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scatterChart>
        <c:scatterStyle val="lineMarker"/>
        <c:ser>
          <c:idx val="0"/>
          <c:order val="0"/>
          <c:tx>
            <c:strRef>
              <c:f>Sheet1!$B$1</c:f>
              <c:strCache>
                <c:ptCount val="1"/>
                <c:pt idx="0">
                  <c:v>Audit 4</c:v>
                </c:pt>
              </c:strCache>
            </c:strRef>
          </c:tx>
          <c:spPr>
            <a:ln w="28575">
              <a:noFill/>
            </a:ln>
          </c:spPr>
          <c:xVal>
            <c:numRef>
              <c:f>Sheet1!$A$2:$A$35</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xVal>
          <c:yVal>
            <c:numRef>
              <c:f>Sheet1!$B$2:$B$35</c:f>
              <c:numCache>
                <c:formatCode>General</c:formatCode>
                <c:ptCount val="34"/>
                <c:pt idx="0">
                  <c:v>90.322579999999988</c:v>
                </c:pt>
                <c:pt idx="1">
                  <c:v>83.870969999999986</c:v>
                </c:pt>
                <c:pt idx="2">
                  <c:v>65.384609999999995</c:v>
                </c:pt>
                <c:pt idx="3">
                  <c:v>61.538460000000001</c:v>
                </c:pt>
                <c:pt idx="4">
                  <c:v>58.333330000000011</c:v>
                </c:pt>
                <c:pt idx="5">
                  <c:v>55.000000000000007</c:v>
                </c:pt>
                <c:pt idx="6">
                  <c:v>50</c:v>
                </c:pt>
                <c:pt idx="7">
                  <c:v>44.444439999999993</c:v>
                </c:pt>
                <c:pt idx="8">
                  <c:v>44.444439999999993</c:v>
                </c:pt>
                <c:pt idx="9">
                  <c:v>43.75</c:v>
                </c:pt>
                <c:pt idx="10">
                  <c:v>43.75</c:v>
                </c:pt>
                <c:pt idx="11">
                  <c:v>43.333330000000011</c:v>
                </c:pt>
                <c:pt idx="12">
                  <c:v>40</c:v>
                </c:pt>
                <c:pt idx="13">
                  <c:v>40</c:v>
                </c:pt>
                <c:pt idx="14">
                  <c:v>38.888889999999996</c:v>
                </c:pt>
                <c:pt idx="15">
                  <c:v>35.294120000000063</c:v>
                </c:pt>
                <c:pt idx="16">
                  <c:v>33.333330000000011</c:v>
                </c:pt>
                <c:pt idx="17">
                  <c:v>31.578949999999889</c:v>
                </c:pt>
                <c:pt idx="18">
                  <c:v>31.25</c:v>
                </c:pt>
                <c:pt idx="19">
                  <c:v>30</c:v>
                </c:pt>
                <c:pt idx="20">
                  <c:v>28.571429999999989</c:v>
                </c:pt>
                <c:pt idx="21">
                  <c:v>27.777780000000003</c:v>
                </c:pt>
                <c:pt idx="22">
                  <c:v>27.27272999999979</c:v>
                </c:pt>
                <c:pt idx="23">
                  <c:v>22.222219999999819</c:v>
                </c:pt>
                <c:pt idx="24">
                  <c:v>20</c:v>
                </c:pt>
                <c:pt idx="25">
                  <c:v>18.75</c:v>
                </c:pt>
                <c:pt idx="26">
                  <c:v>16.66667</c:v>
                </c:pt>
                <c:pt idx="27">
                  <c:v>14.814810000000001</c:v>
                </c:pt>
                <c:pt idx="28">
                  <c:v>12.5</c:v>
                </c:pt>
                <c:pt idx="29">
                  <c:v>12</c:v>
                </c:pt>
                <c:pt idx="30">
                  <c:v>10.714289999999998</c:v>
                </c:pt>
                <c:pt idx="31">
                  <c:v>9.6774200000000015</c:v>
                </c:pt>
                <c:pt idx="32">
                  <c:v>7.6923099999999955</c:v>
                </c:pt>
                <c:pt idx="33">
                  <c:v>5.8823499999999997</c:v>
                </c:pt>
              </c:numCache>
            </c:numRef>
          </c:yVal>
        </c:ser>
        <c:ser>
          <c:idx val="1"/>
          <c:order val="1"/>
          <c:tx>
            <c:strRef>
              <c:f>Sheet1!$C$1</c:f>
              <c:strCache>
                <c:ptCount val="1"/>
                <c:pt idx="0">
                  <c:v>Audit 3</c:v>
                </c:pt>
              </c:strCache>
            </c:strRef>
          </c:tx>
          <c:spPr>
            <a:ln w="28575">
              <a:noFill/>
            </a:ln>
          </c:spPr>
          <c:marker>
            <c:symbol val="diamond"/>
            <c:size val="7"/>
            <c:spPr>
              <a:noFill/>
            </c:spPr>
          </c:marker>
          <c:xVal>
            <c:numRef>
              <c:f>Sheet1!$A$2:$A$35</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xVal>
          <c:yVal>
            <c:numRef>
              <c:f>Sheet1!$C$2:$C$35</c:f>
              <c:numCache>
                <c:formatCode>General</c:formatCode>
                <c:ptCount val="34"/>
                <c:pt idx="0">
                  <c:v>58.333330000000011</c:v>
                </c:pt>
                <c:pt idx="1">
                  <c:v>66.666669999999996</c:v>
                </c:pt>
                <c:pt idx="2">
                  <c:v>64.28570999999998</c:v>
                </c:pt>
                <c:pt idx="3">
                  <c:v>36.363640000000004</c:v>
                </c:pt>
                <c:pt idx="4">
                  <c:v>58.333330000000011</c:v>
                </c:pt>
                <c:pt idx="5">
                  <c:v>31.25</c:v>
                </c:pt>
                <c:pt idx="6">
                  <c:v>21.739129999999989</c:v>
                </c:pt>
                <c:pt idx="7">
                  <c:v>26.666669999999989</c:v>
                </c:pt>
                <c:pt idx="8">
                  <c:v>19.23077</c:v>
                </c:pt>
                <c:pt idx="9">
                  <c:v>4.5454499999999998</c:v>
                </c:pt>
                <c:pt idx="10">
                  <c:v>5.2631600000000001</c:v>
                </c:pt>
                <c:pt idx="11">
                  <c:v>36.666670000000003</c:v>
                </c:pt>
                <c:pt idx="12">
                  <c:v>35.483869999999996</c:v>
                </c:pt>
                <c:pt idx="13">
                  <c:v>29.411769999999986</c:v>
                </c:pt>
                <c:pt idx="14">
                  <c:v>40</c:v>
                </c:pt>
                <c:pt idx="16">
                  <c:v>60</c:v>
                </c:pt>
                <c:pt idx="17">
                  <c:v>39.28571000000025</c:v>
                </c:pt>
                <c:pt idx="18">
                  <c:v>7.4074100000000005</c:v>
                </c:pt>
                <c:pt idx="19">
                  <c:v>100</c:v>
                </c:pt>
                <c:pt idx="20">
                  <c:v>38.461540000000007</c:v>
                </c:pt>
                <c:pt idx="21">
                  <c:v>16.66667</c:v>
                </c:pt>
                <c:pt idx="22">
                  <c:v>27.27272999999979</c:v>
                </c:pt>
                <c:pt idx="23">
                  <c:v>33.333330000000011</c:v>
                </c:pt>
                <c:pt idx="24">
                  <c:v>30.769229999999819</c:v>
                </c:pt>
                <c:pt idx="26">
                  <c:v>38.461540000000007</c:v>
                </c:pt>
                <c:pt idx="27">
                  <c:v>22.727270000000001</c:v>
                </c:pt>
                <c:pt idx="28">
                  <c:v>25</c:v>
                </c:pt>
                <c:pt idx="29">
                  <c:v>29.729729999999822</c:v>
                </c:pt>
                <c:pt idx="30">
                  <c:v>15.78947</c:v>
                </c:pt>
                <c:pt idx="31">
                  <c:v>0</c:v>
                </c:pt>
                <c:pt idx="33">
                  <c:v>28.571429999999989</c:v>
                </c:pt>
              </c:numCache>
            </c:numRef>
          </c:yVal>
        </c:ser>
        <c:axId val="136747648"/>
        <c:axId val="136791552"/>
      </c:scatterChart>
      <c:valAx>
        <c:axId val="136747648"/>
        <c:scaling>
          <c:orientation val="minMax"/>
          <c:max val="35"/>
        </c:scaling>
        <c:axPos val="b"/>
        <c:title>
          <c:tx>
            <c:rich>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Centres</a:t>
                </a:r>
                <a:endParaRPr lang="en-GB"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rich>
          </c:tx>
          <c:layout/>
        </c:title>
        <c:numFmt formatCode="General" sourceLinked="1"/>
        <c:majorTickMark val="none"/>
        <c:tickLblPos val="nextTo"/>
        <c:crossAx val="136791552"/>
        <c:crosses val="autoZero"/>
        <c:crossBetween val="midCat"/>
        <c:majorUnit val="5"/>
        <c:minorUnit val="1"/>
      </c:valAx>
      <c:valAx>
        <c:axId val="136791552"/>
        <c:scaling>
          <c:orientation val="minMax"/>
          <c:max val="100"/>
        </c:scaling>
        <c:axPos val="l"/>
        <c:majorGridlines/>
        <c:title>
          <c:tx>
            <c:rich>
              <a:bodyPr rot="-5400000" vert="horz"/>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imagerie</a:t>
                </a: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médicale</a:t>
                </a: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réalisée</a:t>
                </a:r>
                <a:r>
                  <a:rPr lang="en-GB"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GB"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rich>
          </c:tx>
          <c:layout>
            <c:manualLayout>
              <c:xMode val="edge"/>
              <c:yMode val="edge"/>
              <c:x val="2.2875816993464068E-2"/>
              <c:y val="0.12307531871016125"/>
            </c:manualLayout>
          </c:layout>
        </c:title>
        <c:numFmt formatCode="General" sourceLinked="1"/>
        <c:majorTickMark val="none"/>
        <c:tickLblPos val="nextTo"/>
        <c:crossAx val="136747648"/>
        <c:crosses val="autoZero"/>
        <c:crossBetween val="midCat"/>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BE"/>
  <c:style val="11"/>
  <c:chart>
    <c:autoTitleDeleted val="1"/>
    <c:plotArea>
      <c:layout>
        <c:manualLayout>
          <c:layoutTarget val="inner"/>
          <c:xMode val="edge"/>
          <c:yMode val="edge"/>
          <c:x val="8.9296286316153897E-2"/>
          <c:y val="0.15188976377952756"/>
          <c:w val="0.88728543695431161"/>
          <c:h val="0.56342425946756669"/>
        </c:manualLayout>
      </c:layout>
      <c:barChart>
        <c:barDir val="col"/>
        <c:grouping val="clustered"/>
        <c:ser>
          <c:idx val="0"/>
          <c:order val="0"/>
          <c:tx>
            <c:strRef>
              <c:f>Sheet1!$B$1</c:f>
              <c:strCache>
                <c:ptCount val="1"/>
                <c:pt idx="0">
                  <c:v>Audit 2 (N=224)</c:v>
                </c:pt>
              </c:strCache>
            </c:strRef>
          </c:tx>
          <c:cat>
            <c:strRef>
              <c:f>Sheet1!$A$2:$A$3</c:f>
              <c:strCache>
                <c:ptCount val="2"/>
                <c:pt idx="0">
                  <c:v>Pontage</c:v>
                </c:pt>
                <c:pt idx="1">
                  <c:v>Chirurgie endovasculaire </c:v>
                </c:pt>
              </c:strCache>
            </c:strRef>
          </c:cat>
          <c:val>
            <c:numRef>
              <c:f>Sheet1!$B$2:$B$3</c:f>
              <c:numCache>
                <c:formatCode>General</c:formatCode>
                <c:ptCount val="2"/>
                <c:pt idx="0">
                  <c:v>20.09</c:v>
                </c:pt>
                <c:pt idx="1">
                  <c:v>83.48</c:v>
                </c:pt>
              </c:numCache>
            </c:numRef>
          </c:val>
        </c:ser>
        <c:ser>
          <c:idx val="1"/>
          <c:order val="1"/>
          <c:tx>
            <c:strRef>
              <c:f>Sheet1!$C$1</c:f>
              <c:strCache>
                <c:ptCount val="1"/>
                <c:pt idx="0">
                  <c:v>Audit 3 (N=351)</c:v>
                </c:pt>
              </c:strCache>
            </c:strRef>
          </c:tx>
          <c:cat>
            <c:strRef>
              <c:f>Sheet1!$A$2:$A$3</c:f>
              <c:strCache>
                <c:ptCount val="2"/>
                <c:pt idx="0">
                  <c:v>Pontage</c:v>
                </c:pt>
                <c:pt idx="1">
                  <c:v>Chirurgie endovasculaire </c:v>
                </c:pt>
              </c:strCache>
            </c:strRef>
          </c:cat>
          <c:val>
            <c:numRef>
              <c:f>Sheet1!$C$2:$C$3</c:f>
              <c:numCache>
                <c:formatCode>General</c:formatCode>
                <c:ptCount val="2"/>
                <c:pt idx="0">
                  <c:v>15.1</c:v>
                </c:pt>
                <c:pt idx="1">
                  <c:v>88.89</c:v>
                </c:pt>
              </c:numCache>
            </c:numRef>
          </c:val>
        </c:ser>
        <c:ser>
          <c:idx val="2"/>
          <c:order val="2"/>
          <c:tx>
            <c:strRef>
              <c:f>Sheet1!$D$1</c:f>
              <c:strCache>
                <c:ptCount val="1"/>
                <c:pt idx="0">
                  <c:v>Audit 4 (N=380)</c:v>
                </c:pt>
              </c:strCache>
            </c:strRef>
          </c:tx>
          <c:cat>
            <c:strRef>
              <c:f>Sheet1!$A$2:$A$3</c:f>
              <c:strCache>
                <c:ptCount val="2"/>
                <c:pt idx="0">
                  <c:v>Pontage</c:v>
                </c:pt>
                <c:pt idx="1">
                  <c:v>Chirurgie endovasculaire </c:v>
                </c:pt>
              </c:strCache>
            </c:strRef>
          </c:cat>
          <c:val>
            <c:numRef>
              <c:f>Sheet1!$D$2:$D$3</c:f>
              <c:numCache>
                <c:formatCode>General</c:formatCode>
                <c:ptCount val="2"/>
                <c:pt idx="0">
                  <c:v>15.79</c:v>
                </c:pt>
                <c:pt idx="1">
                  <c:v>89.210000000000022</c:v>
                </c:pt>
              </c:numCache>
            </c:numRef>
          </c:val>
        </c:ser>
        <c:gapWidth val="75"/>
        <c:overlap val="-25"/>
        <c:axId val="137055232"/>
        <c:axId val="137061120"/>
      </c:barChart>
      <c:catAx>
        <c:axId val="137055232"/>
        <c:scaling>
          <c:orientation val="minMax"/>
        </c:scaling>
        <c:axPos val="b"/>
        <c:majorTickMark val="none"/>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7061120"/>
        <c:crosses val="autoZero"/>
        <c:auto val="1"/>
        <c:lblAlgn val="ctr"/>
        <c:lblOffset val="100"/>
      </c:catAx>
      <c:valAx>
        <c:axId val="137061120"/>
        <c:scaling>
          <c:orientation val="minMax"/>
        </c:scaling>
        <c:axPos val="l"/>
        <c:majorGridlines/>
        <c:numFmt formatCode="General" sourceLinked="1"/>
        <c:majorTickMark val="none"/>
        <c:tickLblPos val="nextTo"/>
        <c:spPr>
          <a:ln w="9525">
            <a:noFill/>
          </a:ln>
        </c:spPr>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7055232"/>
        <c:crosses val="autoZero"/>
        <c:crossBetween val="between"/>
      </c:valAx>
    </c:plotArea>
    <c:legend>
      <c:legendPos val="b"/>
      <c:layout>
        <c:manualLayout>
          <c:xMode val="edge"/>
          <c:yMode val="edge"/>
          <c:x val="5.0000049172234586E-2"/>
          <c:y val="0.81719382509924554"/>
          <c:w val="0.89999990165553201"/>
          <c:h val="0.16790172766406239"/>
        </c:manualLayout>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col"/>
        <c:grouping val="clustered"/>
        <c:ser>
          <c:idx val="0"/>
          <c:order val="0"/>
          <c:tx>
            <c:strRef>
              <c:f>Sheet1!$B$1</c:f>
              <c:strCache>
                <c:ptCount val="1"/>
                <c:pt idx="0">
                  <c:v>Audit 2</c:v>
                </c:pt>
              </c:strCache>
            </c:strRef>
          </c:tx>
          <c:cat>
            <c:strRef>
              <c:f>Sheet1!$A$2:$A$4</c:f>
              <c:strCache>
                <c:ptCount val="3"/>
                <c:pt idx="0">
                  <c:v>Aortoiliaque</c:v>
                </c:pt>
                <c:pt idx="1">
                  <c:v>Femoropoplité</c:v>
                </c:pt>
                <c:pt idx="2">
                  <c:v>Souspoplité</c:v>
                </c:pt>
              </c:strCache>
            </c:strRef>
          </c:cat>
          <c:val>
            <c:numRef>
              <c:f>Sheet1!$B$2:$B$4</c:f>
              <c:numCache>
                <c:formatCode>General</c:formatCode>
                <c:ptCount val="3"/>
                <c:pt idx="0">
                  <c:v>5.39</c:v>
                </c:pt>
                <c:pt idx="1">
                  <c:v>62.25</c:v>
                </c:pt>
                <c:pt idx="2">
                  <c:v>42.160000000000011</c:v>
                </c:pt>
              </c:numCache>
            </c:numRef>
          </c:val>
        </c:ser>
        <c:ser>
          <c:idx val="1"/>
          <c:order val="1"/>
          <c:tx>
            <c:strRef>
              <c:f>Sheet1!$C$1</c:f>
              <c:strCache>
                <c:ptCount val="1"/>
                <c:pt idx="0">
                  <c:v>Audit 3</c:v>
                </c:pt>
              </c:strCache>
            </c:strRef>
          </c:tx>
          <c:cat>
            <c:strRef>
              <c:f>Sheet1!$A$2:$A$4</c:f>
              <c:strCache>
                <c:ptCount val="3"/>
                <c:pt idx="0">
                  <c:v>Aortoiliaque</c:v>
                </c:pt>
                <c:pt idx="1">
                  <c:v>Femoropoplité</c:v>
                </c:pt>
                <c:pt idx="2">
                  <c:v>Souspoplité</c:v>
                </c:pt>
              </c:strCache>
            </c:strRef>
          </c:cat>
          <c:val>
            <c:numRef>
              <c:f>Sheet1!$C$2:$C$4</c:f>
              <c:numCache>
                <c:formatCode>General</c:formatCode>
                <c:ptCount val="3"/>
                <c:pt idx="0">
                  <c:v>7.87</c:v>
                </c:pt>
                <c:pt idx="1">
                  <c:v>60.64</c:v>
                </c:pt>
                <c:pt idx="2">
                  <c:v>44.61</c:v>
                </c:pt>
              </c:numCache>
            </c:numRef>
          </c:val>
        </c:ser>
        <c:ser>
          <c:idx val="2"/>
          <c:order val="2"/>
          <c:tx>
            <c:strRef>
              <c:f>Sheet1!$D$1</c:f>
              <c:strCache>
                <c:ptCount val="1"/>
                <c:pt idx="0">
                  <c:v>Audit 4</c:v>
                </c:pt>
              </c:strCache>
            </c:strRef>
          </c:tx>
          <c:cat>
            <c:strRef>
              <c:f>Sheet1!$A$2:$A$4</c:f>
              <c:strCache>
                <c:ptCount val="3"/>
                <c:pt idx="0">
                  <c:v>Aortoiliaque</c:v>
                </c:pt>
                <c:pt idx="1">
                  <c:v>Femoropoplité</c:v>
                </c:pt>
                <c:pt idx="2">
                  <c:v>Souspoplité</c:v>
                </c:pt>
              </c:strCache>
            </c:strRef>
          </c:cat>
          <c:val>
            <c:numRef>
              <c:f>Sheet1!$D$2:$D$4</c:f>
              <c:numCache>
                <c:formatCode>General</c:formatCode>
                <c:ptCount val="3"/>
                <c:pt idx="0">
                  <c:v>12.56</c:v>
                </c:pt>
                <c:pt idx="1">
                  <c:v>61.54</c:v>
                </c:pt>
                <c:pt idx="2">
                  <c:v>42.56</c:v>
                </c:pt>
              </c:numCache>
            </c:numRef>
          </c:val>
        </c:ser>
        <c:axId val="137065984"/>
        <c:axId val="137067520"/>
      </c:barChart>
      <c:catAx>
        <c:axId val="137065984"/>
        <c:scaling>
          <c:orientation val="minMax"/>
        </c:scaling>
        <c:axPos val="b"/>
        <c:tickLblPos val="nextTo"/>
        <c:txPr>
          <a:bodyPr/>
          <a:lstStyle/>
          <a:p>
            <a:pPr>
              <a:defRPr sz="2000" b="0">
                <a:effectLst>
                  <a:outerShdw blurRad="38100" dist="38100" dir="2700000" algn="tl">
                    <a:srgbClr val="000000">
                      <a:alpha val="43137"/>
                    </a:srgbClr>
                  </a:outerShdw>
                </a:effectLst>
              </a:defRPr>
            </a:pPr>
            <a:endParaRPr lang="fr-FR"/>
          </a:p>
        </c:txPr>
        <c:crossAx val="137067520"/>
        <c:crosses val="autoZero"/>
        <c:auto val="1"/>
        <c:lblAlgn val="ctr"/>
        <c:lblOffset val="100"/>
      </c:catAx>
      <c:valAx>
        <c:axId val="137067520"/>
        <c:scaling>
          <c:orientation val="minMax"/>
        </c:scaling>
        <c:axPos val="l"/>
        <c:majorGridlines/>
        <c:numFmt formatCode="General" sourceLinked="1"/>
        <c:tickLblPos val="nextTo"/>
        <c:txPr>
          <a:bodyPr/>
          <a:lstStyle/>
          <a:p>
            <a:pPr>
              <a:defRPr sz="2000" b="0">
                <a:effectLst>
                  <a:outerShdw blurRad="38100" dist="38100" dir="2700000" algn="tl">
                    <a:srgbClr val="000000">
                      <a:alpha val="43137"/>
                    </a:srgbClr>
                  </a:outerShdw>
                </a:effectLst>
              </a:defRPr>
            </a:pPr>
            <a:endParaRPr lang="fr-FR"/>
          </a:p>
        </c:txPr>
        <c:crossAx val="137065984"/>
        <c:crosses val="autoZero"/>
        <c:crossBetween val="between"/>
      </c:valAx>
    </c:plotArea>
    <c:legend>
      <c:legendPos val="r"/>
      <c:layout/>
      <c:txPr>
        <a:bodyPr/>
        <a:lstStyle/>
        <a:p>
          <a:pPr>
            <a:defRPr sz="2000" b="0">
              <a:effectLst>
                <a:outerShdw blurRad="38100" dist="38100" dir="2700000" algn="tl">
                  <a:srgbClr val="000000">
                    <a:alpha val="43137"/>
                  </a:srgbClr>
                </a:outerShdw>
              </a:effectLst>
            </a:defRPr>
          </a:pPr>
          <a:endParaRPr lang="fr-FR"/>
        </a:p>
      </c:txPr>
    </c:legend>
    <c:plotVisOnly val="1"/>
    <c:dispBlanksAs val="gap"/>
  </c:chart>
  <c:txPr>
    <a:bodyPr/>
    <a:lstStyle/>
    <a:p>
      <a:pPr>
        <a:defRPr sz="1800"/>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BE"/>
  <c:style val="11"/>
  <c:chart>
    <c:plotArea>
      <c:layout/>
      <c:barChart>
        <c:barDir val="col"/>
        <c:grouping val="clustered"/>
        <c:ser>
          <c:idx val="0"/>
          <c:order val="0"/>
          <c:tx>
            <c:strRef>
              <c:f>Sheet1!$B$1</c:f>
              <c:strCache>
                <c:ptCount val="1"/>
                <c:pt idx="0">
                  <c:v>Audit 2</c:v>
                </c:pt>
              </c:strCache>
            </c:strRef>
          </c:tx>
          <c:cat>
            <c:strRef>
              <c:f>Sheet1!$A$2:$A$3</c:f>
              <c:strCache>
                <c:ptCount val="2"/>
                <c:pt idx="0">
                  <c:v>Mineure</c:v>
                </c:pt>
                <c:pt idx="1">
                  <c:v>Majeure</c:v>
                </c:pt>
              </c:strCache>
            </c:strRef>
          </c:cat>
          <c:val>
            <c:numRef>
              <c:f>Sheet1!$B$2:$B$3</c:f>
              <c:numCache>
                <c:formatCode>General</c:formatCode>
                <c:ptCount val="2"/>
                <c:pt idx="0">
                  <c:v>19.7</c:v>
                </c:pt>
                <c:pt idx="1">
                  <c:v>4.08</c:v>
                </c:pt>
              </c:numCache>
            </c:numRef>
          </c:val>
        </c:ser>
        <c:ser>
          <c:idx val="1"/>
          <c:order val="1"/>
          <c:tx>
            <c:strRef>
              <c:f>Sheet1!$C$1</c:f>
              <c:strCache>
                <c:ptCount val="1"/>
                <c:pt idx="0">
                  <c:v>Audit 3</c:v>
                </c:pt>
              </c:strCache>
            </c:strRef>
          </c:tx>
          <c:cat>
            <c:strRef>
              <c:f>Sheet1!$A$2:$A$3</c:f>
              <c:strCache>
                <c:ptCount val="2"/>
                <c:pt idx="0">
                  <c:v>Mineure</c:v>
                </c:pt>
                <c:pt idx="1">
                  <c:v>Majeure</c:v>
                </c:pt>
              </c:strCache>
            </c:strRef>
          </c:cat>
          <c:val>
            <c:numRef>
              <c:f>Sheet1!$C$2:$C$3</c:f>
              <c:numCache>
                <c:formatCode>General</c:formatCode>
                <c:ptCount val="2"/>
                <c:pt idx="0">
                  <c:v>20.14</c:v>
                </c:pt>
                <c:pt idx="1">
                  <c:v>4.24</c:v>
                </c:pt>
              </c:numCache>
            </c:numRef>
          </c:val>
        </c:ser>
        <c:ser>
          <c:idx val="2"/>
          <c:order val="2"/>
          <c:tx>
            <c:strRef>
              <c:f>Sheet1!$D$1</c:f>
              <c:strCache>
                <c:ptCount val="1"/>
                <c:pt idx="0">
                  <c:v>Audit 4</c:v>
                </c:pt>
              </c:strCache>
            </c:strRef>
          </c:tx>
          <c:cat>
            <c:strRef>
              <c:f>Sheet1!$A$2:$A$3</c:f>
              <c:strCache>
                <c:ptCount val="2"/>
                <c:pt idx="0">
                  <c:v>Mineure</c:v>
                </c:pt>
                <c:pt idx="1">
                  <c:v>Majeure</c:v>
                </c:pt>
              </c:strCache>
            </c:strRef>
          </c:cat>
          <c:val>
            <c:numRef>
              <c:f>Sheet1!$D$2:$D$3</c:f>
              <c:numCache>
                <c:formatCode>General</c:formatCode>
                <c:ptCount val="2"/>
                <c:pt idx="0">
                  <c:v>21.419999999999987</c:v>
                </c:pt>
                <c:pt idx="1">
                  <c:v>2.65</c:v>
                </c:pt>
              </c:numCache>
            </c:numRef>
          </c:val>
        </c:ser>
        <c:axId val="136987392"/>
        <c:axId val="136988928"/>
      </c:barChart>
      <c:catAx>
        <c:axId val="136987392"/>
        <c:scaling>
          <c:orientation val="minMax"/>
        </c:scaling>
        <c:axPos val="b"/>
        <c:tickLblPos val="nextTo"/>
        <c:txPr>
          <a:bodyPr/>
          <a:lstStyle/>
          <a:p>
            <a:pPr>
              <a:defRPr sz="2000">
                <a:effectLst>
                  <a:outerShdw blurRad="38100" dist="38100" dir="2700000" algn="tl">
                    <a:srgbClr val="000000">
                      <a:alpha val="43137"/>
                    </a:srgbClr>
                  </a:outerShdw>
                </a:effectLst>
              </a:defRPr>
            </a:pPr>
            <a:endParaRPr lang="fr-FR"/>
          </a:p>
        </c:txPr>
        <c:crossAx val="136988928"/>
        <c:crosses val="autoZero"/>
        <c:auto val="1"/>
        <c:lblAlgn val="ctr"/>
        <c:lblOffset val="100"/>
      </c:catAx>
      <c:valAx>
        <c:axId val="136988928"/>
        <c:scaling>
          <c:orientation val="minMax"/>
        </c:scaling>
        <c:axPos val="l"/>
        <c:majorGridlines/>
        <c:numFmt formatCode="General" sourceLinked="1"/>
        <c:tickLblPos val="nextTo"/>
        <c:txPr>
          <a:bodyPr/>
          <a:lstStyle/>
          <a:p>
            <a:pPr>
              <a:defRPr sz="2000">
                <a:effectLst>
                  <a:outerShdw blurRad="38100" dist="38100" dir="2700000" algn="tl">
                    <a:srgbClr val="000000">
                      <a:alpha val="43137"/>
                    </a:srgbClr>
                  </a:outerShdw>
                </a:effectLst>
              </a:defRPr>
            </a:pPr>
            <a:endParaRPr lang="fr-FR"/>
          </a:p>
        </c:txPr>
        <c:crossAx val="136987392"/>
        <c:crosses val="autoZero"/>
        <c:crossBetween val="between"/>
      </c:valAx>
    </c:plotArea>
    <c:legend>
      <c:legendPos val="r"/>
      <c:layout/>
      <c:txPr>
        <a:bodyPr/>
        <a:lstStyle/>
        <a:p>
          <a:pPr>
            <a:defRPr sz="2000">
              <a:effectLst>
                <a:outerShdw blurRad="38100" dist="38100" dir="2700000" algn="tl">
                  <a:srgbClr val="000000">
                    <a:alpha val="43137"/>
                  </a:srgbClr>
                </a:outerShdw>
              </a:effectLst>
            </a:defRPr>
          </a:pPr>
          <a:endParaRPr lang="fr-FR"/>
        </a:p>
      </c:txPr>
    </c:legend>
    <c:plotVisOnly val="1"/>
    <c:dispBlanksAs val="gap"/>
  </c:chart>
  <c:txPr>
    <a:bodyPr/>
    <a:lstStyle/>
    <a:p>
      <a:pPr>
        <a:defRPr sz="1800"/>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col"/>
        <c:grouping val="clustered"/>
        <c:ser>
          <c:idx val="0"/>
          <c:order val="0"/>
          <c:tx>
            <c:strRef>
              <c:f>Sheet1!$B$1</c:f>
              <c:strCache>
                <c:ptCount val="1"/>
                <c:pt idx="0">
                  <c:v>Audit 3 (N = 842)</c:v>
                </c:pt>
              </c:strCache>
            </c:strRef>
          </c:tx>
          <c:cat>
            <c:strRef>
              <c:f>Sheet1!$A$2:$A$4</c:f>
              <c:strCache>
                <c:ptCount val="3"/>
                <c:pt idx="0">
                  <c:v>Oui</c:v>
                </c:pt>
                <c:pt idx="1">
                  <c:v>Dans les 2 ans</c:v>
                </c:pt>
                <c:pt idx="2">
                  <c:v>Non ou il y a + de 2 ans</c:v>
                </c:pt>
              </c:strCache>
            </c:strRef>
          </c:cat>
          <c:val>
            <c:numRef>
              <c:f>Sheet1!$B$2:$B$4</c:f>
              <c:numCache>
                <c:formatCode>General</c:formatCode>
                <c:ptCount val="3"/>
                <c:pt idx="0">
                  <c:v>64.489999999999995</c:v>
                </c:pt>
                <c:pt idx="1">
                  <c:v>12.83</c:v>
                </c:pt>
                <c:pt idx="2">
                  <c:v>22.68</c:v>
                </c:pt>
              </c:numCache>
            </c:numRef>
          </c:val>
        </c:ser>
        <c:ser>
          <c:idx val="1"/>
          <c:order val="1"/>
          <c:tx>
            <c:strRef>
              <c:f>Sheet1!$C$1</c:f>
              <c:strCache>
                <c:ptCount val="1"/>
                <c:pt idx="0">
                  <c:v>Audit 4 (N = 869)</c:v>
                </c:pt>
              </c:strCache>
            </c:strRef>
          </c:tx>
          <c:cat>
            <c:strRef>
              <c:f>Sheet1!$A$2:$A$4</c:f>
              <c:strCache>
                <c:ptCount val="3"/>
                <c:pt idx="0">
                  <c:v>Oui</c:v>
                </c:pt>
                <c:pt idx="1">
                  <c:v>Dans les 2 ans</c:v>
                </c:pt>
                <c:pt idx="2">
                  <c:v>Non ou il y a + de 2 ans</c:v>
                </c:pt>
              </c:strCache>
            </c:strRef>
          </c:cat>
          <c:val>
            <c:numRef>
              <c:f>Sheet1!$C$2:$C$4</c:f>
              <c:numCache>
                <c:formatCode>General</c:formatCode>
                <c:ptCount val="3"/>
                <c:pt idx="0">
                  <c:v>60.53</c:v>
                </c:pt>
                <c:pt idx="1">
                  <c:v>13.92</c:v>
                </c:pt>
                <c:pt idx="2">
                  <c:v>25.55</c:v>
                </c:pt>
              </c:numCache>
            </c:numRef>
          </c:val>
        </c:ser>
        <c:axId val="138055680"/>
        <c:axId val="138057216"/>
      </c:barChart>
      <c:catAx>
        <c:axId val="138055680"/>
        <c:scaling>
          <c:orientation val="minMax"/>
        </c:scaling>
        <c:axPos val="b"/>
        <c:tickLblPos val="nextTo"/>
        <c:txPr>
          <a:bodyPr/>
          <a:lstStyle/>
          <a:p>
            <a:pPr>
              <a:defRPr sz="2000" b="0">
                <a:effectLst>
                  <a:outerShdw blurRad="38100" dist="38100" dir="2700000" algn="tl">
                    <a:srgbClr val="000000">
                      <a:alpha val="43137"/>
                    </a:srgbClr>
                  </a:outerShdw>
                </a:effectLst>
              </a:defRPr>
            </a:pPr>
            <a:endParaRPr lang="fr-FR"/>
          </a:p>
        </c:txPr>
        <c:crossAx val="138057216"/>
        <c:crosses val="autoZero"/>
        <c:auto val="1"/>
        <c:lblAlgn val="ctr"/>
        <c:lblOffset val="100"/>
      </c:catAx>
      <c:valAx>
        <c:axId val="138057216"/>
        <c:scaling>
          <c:orientation val="minMax"/>
        </c:scaling>
        <c:axPos val="l"/>
        <c:majorGridlines/>
        <c:numFmt formatCode="General" sourceLinked="1"/>
        <c:tickLblPos val="nextTo"/>
        <c:txPr>
          <a:bodyPr/>
          <a:lstStyle/>
          <a:p>
            <a:pPr>
              <a:defRPr sz="2000" b="0">
                <a:effectLst>
                  <a:outerShdw blurRad="38100" dist="38100" dir="2700000" algn="tl">
                    <a:srgbClr val="000000">
                      <a:alpha val="43137"/>
                    </a:srgbClr>
                  </a:outerShdw>
                </a:effectLst>
              </a:defRPr>
            </a:pPr>
            <a:endParaRPr lang="fr-FR"/>
          </a:p>
        </c:txPr>
        <c:crossAx val="138055680"/>
        <c:crosses val="autoZero"/>
        <c:crossBetween val="between"/>
      </c:valAx>
    </c:plotArea>
    <c:legend>
      <c:legendPos val="r"/>
      <c:layout/>
      <c:txPr>
        <a:bodyPr/>
        <a:lstStyle/>
        <a:p>
          <a:pPr>
            <a:defRPr sz="2000" b="0">
              <a:effectLst>
                <a:outerShdw blurRad="38100" dist="38100" dir="2700000" algn="tl">
                  <a:srgbClr val="000000">
                    <a:alpha val="43137"/>
                  </a:srgbClr>
                </a:outerShdw>
              </a:effectLst>
            </a:defRPr>
          </a:pPr>
          <a:endParaRPr lang="fr-FR"/>
        </a:p>
      </c:txPr>
    </c:legend>
    <c:plotVisOnly val="1"/>
    <c:dispBlanksAs val="gap"/>
  </c:chart>
  <c:txPr>
    <a:bodyPr/>
    <a:lstStyle/>
    <a:p>
      <a:pPr>
        <a:defRPr sz="1800"/>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col"/>
        <c:grouping val="clustered"/>
        <c:ser>
          <c:idx val="0"/>
          <c:order val="0"/>
          <c:tx>
            <c:strRef>
              <c:f>Sheet1!$B$1</c:f>
              <c:strCache>
                <c:ptCount val="1"/>
                <c:pt idx="0">
                  <c:v>Audit 3</c:v>
                </c:pt>
              </c:strCache>
            </c:strRef>
          </c:tx>
          <c:cat>
            <c:strRef>
              <c:f>Sheet1!$A$2:$A$5</c:f>
              <c:strCache>
                <c:ptCount val="4"/>
                <c:pt idx="0">
                  <c:v>&lt; 65 ans</c:v>
                </c:pt>
                <c:pt idx="1">
                  <c:v>65-74 ans</c:v>
                </c:pt>
                <c:pt idx="2">
                  <c:v>75-84 ans</c:v>
                </c:pt>
                <c:pt idx="3">
                  <c:v>≥ 85 ans</c:v>
                </c:pt>
              </c:strCache>
            </c:strRef>
          </c:cat>
          <c:val>
            <c:numRef>
              <c:f>Sheet1!$B$2:$B$5</c:f>
              <c:numCache>
                <c:formatCode>General</c:formatCode>
                <c:ptCount val="4"/>
                <c:pt idx="0">
                  <c:v>17.09</c:v>
                </c:pt>
                <c:pt idx="1">
                  <c:v>21.07</c:v>
                </c:pt>
                <c:pt idx="2">
                  <c:v>28.04</c:v>
                </c:pt>
                <c:pt idx="3">
                  <c:v>48.15</c:v>
                </c:pt>
              </c:numCache>
            </c:numRef>
          </c:val>
        </c:ser>
        <c:ser>
          <c:idx val="1"/>
          <c:order val="1"/>
          <c:tx>
            <c:strRef>
              <c:f>Sheet1!$C$1</c:f>
              <c:strCache>
                <c:ptCount val="1"/>
                <c:pt idx="0">
                  <c:v>Audit 4</c:v>
                </c:pt>
              </c:strCache>
            </c:strRef>
          </c:tx>
          <c:cat>
            <c:strRef>
              <c:f>Sheet1!$A$2:$A$5</c:f>
              <c:strCache>
                <c:ptCount val="4"/>
                <c:pt idx="0">
                  <c:v>&lt; 65 ans</c:v>
                </c:pt>
                <c:pt idx="1">
                  <c:v>65-74 ans</c:v>
                </c:pt>
                <c:pt idx="2">
                  <c:v>75-84 ans</c:v>
                </c:pt>
                <c:pt idx="3">
                  <c:v>≥ 85 ans</c:v>
                </c:pt>
              </c:strCache>
            </c:strRef>
          </c:cat>
          <c:val>
            <c:numRef>
              <c:f>Sheet1!$C$2:$C$5</c:f>
              <c:numCache>
                <c:formatCode>General</c:formatCode>
                <c:ptCount val="4"/>
                <c:pt idx="0">
                  <c:v>21.97</c:v>
                </c:pt>
                <c:pt idx="1">
                  <c:v>25.479999999999986</c:v>
                </c:pt>
                <c:pt idx="2">
                  <c:v>27.8</c:v>
                </c:pt>
                <c:pt idx="3">
                  <c:v>40</c:v>
                </c:pt>
              </c:numCache>
            </c:numRef>
          </c:val>
        </c:ser>
        <c:axId val="138033024"/>
        <c:axId val="138034560"/>
      </c:barChart>
      <c:catAx>
        <c:axId val="138033024"/>
        <c:scaling>
          <c:orientation val="minMax"/>
        </c:scaling>
        <c:axPos val="b"/>
        <c:tickLblPos val="nextTo"/>
        <c:txPr>
          <a:bodyPr/>
          <a:lstStyle/>
          <a:p>
            <a:pPr>
              <a:defRPr sz="2000" b="0">
                <a:effectLst>
                  <a:outerShdw blurRad="38100" dist="38100" dir="2700000" algn="tl">
                    <a:srgbClr val="000000">
                      <a:alpha val="43137"/>
                    </a:srgbClr>
                  </a:outerShdw>
                </a:effectLst>
              </a:defRPr>
            </a:pPr>
            <a:endParaRPr lang="fr-FR"/>
          </a:p>
        </c:txPr>
        <c:crossAx val="138034560"/>
        <c:crosses val="autoZero"/>
        <c:auto val="1"/>
        <c:lblAlgn val="ctr"/>
        <c:lblOffset val="100"/>
      </c:catAx>
      <c:valAx>
        <c:axId val="138034560"/>
        <c:scaling>
          <c:orientation val="minMax"/>
        </c:scaling>
        <c:axPos val="l"/>
        <c:majorGridlines/>
        <c:numFmt formatCode="General" sourceLinked="1"/>
        <c:tickLblPos val="nextTo"/>
        <c:txPr>
          <a:bodyPr/>
          <a:lstStyle/>
          <a:p>
            <a:pPr>
              <a:defRPr sz="2000" b="0">
                <a:effectLst>
                  <a:outerShdw blurRad="38100" dist="38100" dir="2700000" algn="tl">
                    <a:srgbClr val="000000">
                      <a:alpha val="43137"/>
                    </a:srgbClr>
                  </a:outerShdw>
                </a:effectLst>
              </a:defRPr>
            </a:pPr>
            <a:endParaRPr lang="fr-FR"/>
          </a:p>
        </c:txPr>
        <c:crossAx val="138033024"/>
        <c:crosses val="autoZero"/>
        <c:crossBetween val="between"/>
      </c:valAx>
    </c:plotArea>
    <c:legend>
      <c:legendPos val="r"/>
      <c:layout/>
      <c:txPr>
        <a:bodyPr/>
        <a:lstStyle/>
        <a:p>
          <a:pPr>
            <a:defRPr sz="2000" b="0">
              <a:effectLst>
                <a:outerShdw blurRad="38100" dist="38100" dir="2700000" algn="tl">
                  <a:srgbClr val="000000">
                    <a:alpha val="43137"/>
                  </a:srgbClr>
                </a:outerShdw>
              </a:effectLst>
            </a:defRPr>
          </a:pPr>
          <a:endParaRPr lang="fr-FR"/>
        </a:p>
      </c:txPr>
    </c:legend>
    <c:plotVisOnly val="1"/>
    <c:dispBlanksAs val="gap"/>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col"/>
        <c:grouping val="clustered"/>
        <c:ser>
          <c:idx val="0"/>
          <c:order val="0"/>
          <c:tx>
            <c:strRef>
              <c:f>Sheet1!$B$1</c:f>
              <c:strCache>
                <c:ptCount val="1"/>
                <c:pt idx="0">
                  <c:v>Délai 1 sem</c:v>
                </c:pt>
              </c:strCache>
            </c:strRef>
          </c:tx>
          <c:cat>
            <c:strRef>
              <c:f>Sheet1!$A$2:$A$6</c:f>
              <c:strCache>
                <c:ptCount val="5"/>
                <c:pt idx="0">
                  <c:v>Taille ≥ 3 cm²</c:v>
                </c:pt>
                <c:pt idx="1">
                  <c:v>Contact os</c:v>
                </c:pt>
                <c:pt idx="2">
                  <c:v>Ischémie critique</c:v>
                </c:pt>
                <c:pt idx="3">
                  <c:v>Infection sévère  </c:v>
                </c:pt>
                <c:pt idx="4">
                  <c:v>ou systémique</c:v>
                </c:pt>
              </c:strCache>
            </c:strRef>
          </c:cat>
          <c:val>
            <c:numRef>
              <c:f>Sheet1!$B$2:$B$6</c:f>
              <c:numCache>
                <c:formatCode>General</c:formatCode>
                <c:ptCount val="5"/>
                <c:pt idx="0">
                  <c:v>16.309999999999999</c:v>
                </c:pt>
                <c:pt idx="1">
                  <c:v>25.6</c:v>
                </c:pt>
                <c:pt idx="2">
                  <c:v>8.18</c:v>
                </c:pt>
                <c:pt idx="3">
                  <c:v>44.74</c:v>
                </c:pt>
              </c:numCache>
            </c:numRef>
          </c:val>
        </c:ser>
        <c:ser>
          <c:idx val="1"/>
          <c:order val="1"/>
          <c:tx>
            <c:strRef>
              <c:f>Sheet1!$C$1</c:f>
              <c:strCache>
                <c:ptCount val="1"/>
                <c:pt idx="0">
                  <c:v>1-2 sem</c:v>
                </c:pt>
              </c:strCache>
            </c:strRef>
          </c:tx>
          <c:cat>
            <c:strRef>
              <c:f>Sheet1!$A$2:$A$6</c:f>
              <c:strCache>
                <c:ptCount val="5"/>
                <c:pt idx="0">
                  <c:v>Taille ≥ 3 cm²</c:v>
                </c:pt>
                <c:pt idx="1">
                  <c:v>Contact os</c:v>
                </c:pt>
                <c:pt idx="2">
                  <c:v>Ischémie critique</c:v>
                </c:pt>
                <c:pt idx="3">
                  <c:v>Infection sévère  </c:v>
                </c:pt>
                <c:pt idx="4">
                  <c:v>ou systémique</c:v>
                </c:pt>
              </c:strCache>
            </c:strRef>
          </c:cat>
          <c:val>
            <c:numRef>
              <c:f>Sheet1!$C$2:$C$6</c:f>
              <c:numCache>
                <c:formatCode>General</c:formatCode>
                <c:ptCount val="5"/>
                <c:pt idx="0">
                  <c:v>19.309999999999999</c:v>
                </c:pt>
                <c:pt idx="1">
                  <c:v>26.84</c:v>
                </c:pt>
                <c:pt idx="2">
                  <c:v>12.64</c:v>
                </c:pt>
                <c:pt idx="3">
                  <c:v>38.92</c:v>
                </c:pt>
              </c:numCache>
            </c:numRef>
          </c:val>
        </c:ser>
        <c:ser>
          <c:idx val="2"/>
          <c:order val="2"/>
          <c:tx>
            <c:strRef>
              <c:f>Sheet1!$D$1</c:f>
              <c:strCache>
                <c:ptCount val="1"/>
                <c:pt idx="0">
                  <c:v>3-4 sem</c:v>
                </c:pt>
              </c:strCache>
            </c:strRef>
          </c:tx>
          <c:cat>
            <c:strRef>
              <c:f>Sheet1!$A$2:$A$6</c:f>
              <c:strCache>
                <c:ptCount val="5"/>
                <c:pt idx="0">
                  <c:v>Taille ≥ 3 cm²</c:v>
                </c:pt>
                <c:pt idx="1">
                  <c:v>Contact os</c:v>
                </c:pt>
                <c:pt idx="2">
                  <c:v>Ischémie critique</c:v>
                </c:pt>
                <c:pt idx="3">
                  <c:v>Infection sévère  </c:v>
                </c:pt>
                <c:pt idx="4">
                  <c:v>ou systémique</c:v>
                </c:pt>
              </c:strCache>
            </c:strRef>
          </c:cat>
          <c:val>
            <c:numRef>
              <c:f>Sheet1!$D$2:$D$6</c:f>
              <c:numCache>
                <c:formatCode>General</c:formatCode>
                <c:ptCount val="5"/>
                <c:pt idx="0">
                  <c:v>21.959999999999994</c:v>
                </c:pt>
                <c:pt idx="1">
                  <c:v>32.14</c:v>
                </c:pt>
                <c:pt idx="2">
                  <c:v>13.55</c:v>
                </c:pt>
                <c:pt idx="3">
                  <c:v>44.47</c:v>
                </c:pt>
              </c:numCache>
            </c:numRef>
          </c:val>
        </c:ser>
        <c:ser>
          <c:idx val="3"/>
          <c:order val="3"/>
          <c:tx>
            <c:strRef>
              <c:f>Sheet1!$E$1</c:f>
              <c:strCache>
                <c:ptCount val="1"/>
                <c:pt idx="0">
                  <c:v>&gt; 4 sem</c:v>
                </c:pt>
              </c:strCache>
            </c:strRef>
          </c:tx>
          <c:cat>
            <c:strRef>
              <c:f>Sheet1!$A$2:$A$6</c:f>
              <c:strCache>
                <c:ptCount val="5"/>
                <c:pt idx="0">
                  <c:v>Taille ≥ 3 cm²</c:v>
                </c:pt>
                <c:pt idx="1">
                  <c:v>Contact os</c:v>
                </c:pt>
                <c:pt idx="2">
                  <c:v>Ischémie critique</c:v>
                </c:pt>
                <c:pt idx="3">
                  <c:v>Infection sévère  </c:v>
                </c:pt>
                <c:pt idx="4">
                  <c:v>ou systémique</c:v>
                </c:pt>
              </c:strCache>
            </c:strRef>
          </c:cat>
          <c:val>
            <c:numRef>
              <c:f>Sheet1!$E$2:$E$6</c:f>
              <c:numCache>
                <c:formatCode>General</c:formatCode>
                <c:ptCount val="5"/>
                <c:pt idx="0">
                  <c:v>26.82</c:v>
                </c:pt>
                <c:pt idx="1">
                  <c:v>35.090000000000003</c:v>
                </c:pt>
                <c:pt idx="2">
                  <c:v>14.92</c:v>
                </c:pt>
                <c:pt idx="3">
                  <c:v>42.760000000000012</c:v>
                </c:pt>
              </c:numCache>
            </c:numRef>
          </c:val>
        </c:ser>
        <c:axId val="125090816"/>
        <c:axId val="125272832"/>
      </c:barChart>
      <c:catAx>
        <c:axId val="125090816"/>
        <c:scaling>
          <c:orientation val="minMax"/>
        </c:scaling>
        <c:axPos val="b"/>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25272832"/>
        <c:crosses val="autoZero"/>
        <c:auto val="1"/>
        <c:lblAlgn val="ctr"/>
        <c:lblOffset val="100"/>
      </c:catAx>
      <c:valAx>
        <c:axId val="125272832"/>
        <c:scaling>
          <c:orientation val="minMax"/>
        </c:scaling>
        <c:axPos val="l"/>
        <c:majorGridlines/>
        <c:title>
          <c:tx>
            <c:rich>
              <a:bodyPr rot="-5400000" vert="horz"/>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patients</a:t>
                </a:r>
                <a:endParaRPr lang="en-GB"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rich>
          </c:tx>
          <c:layout>
            <c:manualLayout>
              <c:xMode val="edge"/>
              <c:yMode val="edge"/>
              <c:x val="0"/>
              <c:y val="0.20488329583802081"/>
            </c:manualLayout>
          </c:layout>
        </c:title>
        <c:numFmt formatCode="General" sourceLinked="1"/>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25090816"/>
        <c:crosses val="autoZero"/>
        <c:crossBetween val="between"/>
      </c:valAx>
    </c:plotArea>
    <c:legend>
      <c:legendPos val="r"/>
      <c:layout>
        <c:manualLayout>
          <c:xMode val="edge"/>
          <c:yMode val="edge"/>
          <c:x val="0.77828831199492399"/>
          <c:y val="0.17803353390841881"/>
          <c:w val="0.21078015946013745"/>
          <c:h val="0.38222365973673178"/>
        </c:manualLayout>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bar"/>
        <c:grouping val="percentStacked"/>
        <c:ser>
          <c:idx val="0"/>
          <c:order val="0"/>
          <c:tx>
            <c:strRef>
              <c:f>Sheet1!$B$1</c:f>
              <c:strCache>
                <c:ptCount val="1"/>
                <c:pt idx="0">
                  <c:v>Endéans 1 sem</c:v>
                </c:pt>
              </c:strCache>
            </c:strRef>
          </c:tx>
          <c:cat>
            <c:strRef>
              <c:f>Sheet1!$A$2:$A$6</c:f>
              <c:strCache>
                <c:ptCount val="5"/>
                <c:pt idx="0">
                  <c:v>MD, autre hôpital (N=47)</c:v>
                </c:pt>
                <c:pt idx="1">
                  <c:v>MD, propre hôpital (N=588)</c:v>
                </c:pt>
                <c:pt idx="2">
                  <c:v>MD, premère ligne (N=362)</c:v>
                </c:pt>
                <c:pt idx="3">
                  <c:v>Paramédical (N=199)</c:v>
                </c:pt>
                <c:pt idx="4">
                  <c:v>Initiative du patient (N=406)</c:v>
                </c:pt>
              </c:strCache>
            </c:strRef>
          </c:cat>
          <c:val>
            <c:numRef>
              <c:f>Sheet1!$B$2:$B$6</c:f>
              <c:numCache>
                <c:formatCode>General</c:formatCode>
                <c:ptCount val="5"/>
                <c:pt idx="0">
                  <c:v>6.38</c:v>
                </c:pt>
                <c:pt idx="1">
                  <c:v>14.97</c:v>
                </c:pt>
                <c:pt idx="2">
                  <c:v>15.47</c:v>
                </c:pt>
                <c:pt idx="3">
                  <c:v>18.59</c:v>
                </c:pt>
                <c:pt idx="4">
                  <c:v>19.3</c:v>
                </c:pt>
              </c:numCache>
            </c:numRef>
          </c:val>
        </c:ser>
        <c:ser>
          <c:idx val="1"/>
          <c:order val="1"/>
          <c:tx>
            <c:strRef>
              <c:f>Sheet1!$C$1</c:f>
              <c:strCache>
                <c:ptCount val="1"/>
                <c:pt idx="0">
                  <c:v>1-2 sem</c:v>
                </c:pt>
              </c:strCache>
            </c:strRef>
          </c:tx>
          <c:cat>
            <c:strRef>
              <c:f>Sheet1!$A$2:$A$6</c:f>
              <c:strCache>
                <c:ptCount val="5"/>
                <c:pt idx="0">
                  <c:v>MD, autre hôpital (N=47)</c:v>
                </c:pt>
                <c:pt idx="1">
                  <c:v>MD, propre hôpital (N=588)</c:v>
                </c:pt>
                <c:pt idx="2">
                  <c:v>MD, premère ligne (N=362)</c:v>
                </c:pt>
                <c:pt idx="3">
                  <c:v>Paramédical (N=199)</c:v>
                </c:pt>
                <c:pt idx="4">
                  <c:v>Initiative du patient (N=406)</c:v>
                </c:pt>
              </c:strCache>
            </c:strRef>
          </c:cat>
          <c:val>
            <c:numRef>
              <c:f>Sheet1!$C$2:$C$6</c:f>
              <c:numCache>
                <c:formatCode>General</c:formatCode>
                <c:ptCount val="5"/>
                <c:pt idx="0">
                  <c:v>12.77</c:v>
                </c:pt>
                <c:pt idx="1">
                  <c:v>20.919999999999987</c:v>
                </c:pt>
                <c:pt idx="2">
                  <c:v>18.510000000000005</c:v>
                </c:pt>
                <c:pt idx="3">
                  <c:v>22.610000000000031</c:v>
                </c:pt>
                <c:pt idx="4">
                  <c:v>29.82</c:v>
                </c:pt>
              </c:numCache>
            </c:numRef>
          </c:val>
        </c:ser>
        <c:ser>
          <c:idx val="2"/>
          <c:order val="2"/>
          <c:tx>
            <c:strRef>
              <c:f>Sheet1!$D$1</c:f>
              <c:strCache>
                <c:ptCount val="1"/>
                <c:pt idx="0">
                  <c:v>3-4 sem</c:v>
                </c:pt>
              </c:strCache>
            </c:strRef>
          </c:tx>
          <c:cat>
            <c:strRef>
              <c:f>Sheet1!$A$2:$A$6</c:f>
              <c:strCache>
                <c:ptCount val="5"/>
                <c:pt idx="0">
                  <c:v>MD, autre hôpital (N=47)</c:v>
                </c:pt>
                <c:pt idx="1">
                  <c:v>MD, propre hôpital (N=588)</c:v>
                </c:pt>
                <c:pt idx="2">
                  <c:v>MD, premère ligne (N=362)</c:v>
                </c:pt>
                <c:pt idx="3">
                  <c:v>Paramédical (N=199)</c:v>
                </c:pt>
                <c:pt idx="4">
                  <c:v>Initiative du patient (N=406)</c:v>
                </c:pt>
              </c:strCache>
            </c:strRef>
          </c:cat>
          <c:val>
            <c:numRef>
              <c:f>Sheet1!$D$2:$D$6</c:f>
              <c:numCache>
                <c:formatCode>General</c:formatCode>
                <c:ptCount val="5"/>
                <c:pt idx="0">
                  <c:v>14.89</c:v>
                </c:pt>
                <c:pt idx="1">
                  <c:v>24.66</c:v>
                </c:pt>
                <c:pt idx="2">
                  <c:v>29.56</c:v>
                </c:pt>
                <c:pt idx="3">
                  <c:v>22.610000000000031</c:v>
                </c:pt>
                <c:pt idx="4">
                  <c:v>21.05</c:v>
                </c:pt>
              </c:numCache>
            </c:numRef>
          </c:val>
        </c:ser>
        <c:ser>
          <c:idx val="3"/>
          <c:order val="3"/>
          <c:tx>
            <c:strRef>
              <c:f>Sheet1!$E$1</c:f>
              <c:strCache>
                <c:ptCount val="1"/>
                <c:pt idx="0">
                  <c:v>&gt; 4 sem</c:v>
                </c:pt>
              </c:strCache>
            </c:strRef>
          </c:tx>
          <c:cat>
            <c:strRef>
              <c:f>Sheet1!$A$2:$A$6</c:f>
              <c:strCache>
                <c:ptCount val="5"/>
                <c:pt idx="0">
                  <c:v>MD, autre hôpital (N=47)</c:v>
                </c:pt>
                <c:pt idx="1">
                  <c:v>MD, propre hôpital (N=588)</c:v>
                </c:pt>
                <c:pt idx="2">
                  <c:v>MD, premère ligne (N=362)</c:v>
                </c:pt>
                <c:pt idx="3">
                  <c:v>Paramédical (N=199)</c:v>
                </c:pt>
                <c:pt idx="4">
                  <c:v>Initiative du patient (N=406)</c:v>
                </c:pt>
              </c:strCache>
            </c:strRef>
          </c:cat>
          <c:val>
            <c:numRef>
              <c:f>Sheet1!$E$2:$E$6</c:f>
              <c:numCache>
                <c:formatCode>General</c:formatCode>
                <c:ptCount val="5"/>
                <c:pt idx="0">
                  <c:v>65.959999999999994</c:v>
                </c:pt>
                <c:pt idx="1">
                  <c:v>39.46</c:v>
                </c:pt>
                <c:pt idx="2">
                  <c:v>36.46</c:v>
                </c:pt>
                <c:pt idx="3">
                  <c:v>36.18</c:v>
                </c:pt>
                <c:pt idx="4">
                  <c:v>29.82</c:v>
                </c:pt>
              </c:numCache>
            </c:numRef>
          </c:val>
        </c:ser>
        <c:overlap val="100"/>
        <c:axId val="66949888"/>
        <c:axId val="66951424"/>
      </c:barChart>
      <c:catAx>
        <c:axId val="66949888"/>
        <c:scaling>
          <c:orientation val="minMax"/>
        </c:scaling>
        <c:axPos val="l"/>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66951424"/>
        <c:crosses val="autoZero"/>
        <c:auto val="1"/>
        <c:lblAlgn val="ctr"/>
        <c:lblOffset val="100"/>
      </c:catAx>
      <c:valAx>
        <c:axId val="66951424"/>
        <c:scaling>
          <c:orientation val="minMax"/>
        </c:scaling>
        <c:axPos val="b"/>
        <c:majorGridlines/>
        <c:numFmt formatCode="0%" sourceLinked="1"/>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66949888"/>
        <c:crosses val="autoZero"/>
        <c:crossBetween val="between"/>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bar"/>
        <c:grouping val="percentStacked"/>
        <c:ser>
          <c:idx val="0"/>
          <c:order val="0"/>
          <c:tx>
            <c:strRef>
              <c:f>Sheet1!$B$1</c:f>
              <c:strCache>
                <c:ptCount val="1"/>
                <c:pt idx="0">
                  <c:v>Wagner 2</c:v>
                </c:pt>
              </c:strCache>
            </c:strRef>
          </c:tx>
          <c:cat>
            <c:strRef>
              <c:f>Sheet1!$A$2:$A$5</c:f>
              <c:strCache>
                <c:ptCount val="4"/>
                <c:pt idx="0">
                  <c:v>Audit 1</c:v>
                </c:pt>
                <c:pt idx="1">
                  <c:v>Audit 2</c:v>
                </c:pt>
                <c:pt idx="2">
                  <c:v>Audit 3</c:v>
                </c:pt>
                <c:pt idx="3">
                  <c:v>Audit 4</c:v>
                </c:pt>
              </c:strCache>
            </c:strRef>
          </c:cat>
          <c:val>
            <c:numRef>
              <c:f>Sheet1!$B$2:$B$5</c:f>
              <c:numCache>
                <c:formatCode>General</c:formatCode>
                <c:ptCount val="4"/>
                <c:pt idx="0">
                  <c:v>46.51</c:v>
                </c:pt>
                <c:pt idx="1">
                  <c:v>53.190000000000012</c:v>
                </c:pt>
                <c:pt idx="2">
                  <c:v>55.339999999999996</c:v>
                </c:pt>
                <c:pt idx="3">
                  <c:v>56.24</c:v>
                </c:pt>
              </c:numCache>
            </c:numRef>
          </c:val>
        </c:ser>
        <c:ser>
          <c:idx val="1"/>
          <c:order val="1"/>
          <c:tx>
            <c:strRef>
              <c:f>Sheet1!$C$1</c:f>
              <c:strCache>
                <c:ptCount val="1"/>
                <c:pt idx="0">
                  <c:v>Wagner 3</c:v>
                </c:pt>
              </c:strCache>
            </c:strRef>
          </c:tx>
          <c:cat>
            <c:strRef>
              <c:f>Sheet1!$A$2:$A$5</c:f>
              <c:strCache>
                <c:ptCount val="4"/>
                <c:pt idx="0">
                  <c:v>Audit 1</c:v>
                </c:pt>
                <c:pt idx="1">
                  <c:v>Audit 2</c:v>
                </c:pt>
                <c:pt idx="2">
                  <c:v>Audit 3</c:v>
                </c:pt>
                <c:pt idx="3">
                  <c:v>Audit 4</c:v>
                </c:pt>
              </c:strCache>
            </c:strRef>
          </c:cat>
          <c:val>
            <c:numRef>
              <c:f>Sheet1!$C$2:$C$5</c:f>
              <c:numCache>
                <c:formatCode>General</c:formatCode>
                <c:ptCount val="4"/>
                <c:pt idx="0">
                  <c:v>32.190000000000012</c:v>
                </c:pt>
                <c:pt idx="1">
                  <c:v>29.73</c:v>
                </c:pt>
                <c:pt idx="2">
                  <c:v>30.72</c:v>
                </c:pt>
                <c:pt idx="3">
                  <c:v>30.59</c:v>
                </c:pt>
              </c:numCache>
            </c:numRef>
          </c:val>
        </c:ser>
        <c:ser>
          <c:idx val="2"/>
          <c:order val="2"/>
          <c:tx>
            <c:strRef>
              <c:f>Sheet1!$D$1</c:f>
              <c:strCache>
                <c:ptCount val="1"/>
                <c:pt idx="0">
                  <c:v>Wagner 4-5</c:v>
                </c:pt>
              </c:strCache>
            </c:strRef>
          </c:tx>
          <c:cat>
            <c:strRef>
              <c:f>Sheet1!$A$2:$A$5</c:f>
              <c:strCache>
                <c:ptCount val="4"/>
                <c:pt idx="0">
                  <c:v>Audit 1</c:v>
                </c:pt>
                <c:pt idx="1">
                  <c:v>Audit 2</c:v>
                </c:pt>
                <c:pt idx="2">
                  <c:v>Audit 3</c:v>
                </c:pt>
                <c:pt idx="3">
                  <c:v>Audit 4</c:v>
                </c:pt>
              </c:strCache>
            </c:strRef>
          </c:cat>
          <c:val>
            <c:numRef>
              <c:f>Sheet1!$D$2:$D$5</c:f>
              <c:numCache>
                <c:formatCode>General</c:formatCode>
                <c:ptCount val="4"/>
                <c:pt idx="0">
                  <c:v>21.3</c:v>
                </c:pt>
                <c:pt idx="1">
                  <c:v>17.09</c:v>
                </c:pt>
                <c:pt idx="2">
                  <c:v>13.940000000000001</c:v>
                </c:pt>
                <c:pt idx="3">
                  <c:v>13.16</c:v>
                </c:pt>
              </c:numCache>
            </c:numRef>
          </c:val>
        </c:ser>
        <c:overlap val="100"/>
        <c:axId val="130586880"/>
        <c:axId val="130650496"/>
      </c:barChart>
      <c:catAx>
        <c:axId val="130586880"/>
        <c:scaling>
          <c:orientation val="minMax"/>
        </c:scaling>
        <c:axPos val="l"/>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0650496"/>
        <c:crosses val="autoZero"/>
        <c:auto val="1"/>
        <c:lblAlgn val="ctr"/>
        <c:lblOffset val="100"/>
      </c:catAx>
      <c:valAx>
        <c:axId val="130650496"/>
        <c:scaling>
          <c:orientation val="minMax"/>
        </c:scaling>
        <c:axPos val="b"/>
        <c:majorGridlines/>
        <c:numFmt formatCode="0%" sourceLinked="1"/>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0586880"/>
        <c:crosses val="autoZero"/>
        <c:crossBetween val="between"/>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BE"/>
  <c:style val="11"/>
  <c:chart>
    <c:plotArea>
      <c:layout/>
      <c:barChart>
        <c:barDir val="bar"/>
        <c:grouping val="percentStacked"/>
        <c:ser>
          <c:idx val="0"/>
          <c:order val="0"/>
          <c:tx>
            <c:strRef>
              <c:f>Sheet1!$B$1</c:f>
              <c:strCache>
                <c:ptCount val="1"/>
                <c:pt idx="0">
                  <c:v>perfusion normale</c:v>
                </c:pt>
              </c:strCache>
            </c:strRef>
          </c:tx>
          <c:cat>
            <c:strRef>
              <c:f>Sheet1!$A$2:$A$5</c:f>
              <c:strCache>
                <c:ptCount val="4"/>
                <c:pt idx="0">
                  <c:v>Audit 1</c:v>
                </c:pt>
                <c:pt idx="1">
                  <c:v>Audit 2</c:v>
                </c:pt>
                <c:pt idx="2">
                  <c:v>Audit 3</c:v>
                </c:pt>
                <c:pt idx="3">
                  <c:v>Audit 4</c:v>
                </c:pt>
              </c:strCache>
            </c:strRef>
          </c:cat>
          <c:val>
            <c:numRef>
              <c:f>Sheet1!$B$2:$B$5</c:f>
              <c:numCache>
                <c:formatCode>General</c:formatCode>
                <c:ptCount val="4"/>
                <c:pt idx="0">
                  <c:v>35.89</c:v>
                </c:pt>
                <c:pt idx="1">
                  <c:v>38.89</c:v>
                </c:pt>
                <c:pt idx="2">
                  <c:v>42.48</c:v>
                </c:pt>
                <c:pt idx="3">
                  <c:v>44.01</c:v>
                </c:pt>
              </c:numCache>
            </c:numRef>
          </c:val>
        </c:ser>
        <c:ser>
          <c:idx val="1"/>
          <c:order val="1"/>
          <c:tx>
            <c:strRef>
              <c:f>Sheet1!$C$1</c:f>
              <c:strCache>
                <c:ptCount val="1"/>
                <c:pt idx="0">
                  <c:v> ischémie subcritique</c:v>
                </c:pt>
              </c:strCache>
            </c:strRef>
          </c:tx>
          <c:cat>
            <c:strRef>
              <c:f>Sheet1!$A$2:$A$5</c:f>
              <c:strCache>
                <c:ptCount val="4"/>
                <c:pt idx="0">
                  <c:v>Audit 1</c:v>
                </c:pt>
                <c:pt idx="1">
                  <c:v>Audit 2</c:v>
                </c:pt>
                <c:pt idx="2">
                  <c:v>Audit 3</c:v>
                </c:pt>
                <c:pt idx="3">
                  <c:v>Audit 4</c:v>
                </c:pt>
              </c:strCache>
            </c:strRef>
          </c:cat>
          <c:val>
            <c:numRef>
              <c:f>Sheet1!$C$2:$C$5</c:f>
              <c:numCache>
                <c:formatCode>General</c:formatCode>
                <c:ptCount val="4"/>
                <c:pt idx="0">
                  <c:v>43.28</c:v>
                </c:pt>
                <c:pt idx="1">
                  <c:v>45.27</c:v>
                </c:pt>
                <c:pt idx="2">
                  <c:v>44.21</c:v>
                </c:pt>
                <c:pt idx="3">
                  <c:v>42.91</c:v>
                </c:pt>
              </c:numCache>
            </c:numRef>
          </c:val>
        </c:ser>
        <c:ser>
          <c:idx val="2"/>
          <c:order val="2"/>
          <c:tx>
            <c:strRef>
              <c:f>Sheet1!$D$1</c:f>
              <c:strCache>
                <c:ptCount val="1"/>
                <c:pt idx="0">
                  <c:v>ischémie critique</c:v>
                </c:pt>
              </c:strCache>
            </c:strRef>
          </c:tx>
          <c:cat>
            <c:strRef>
              <c:f>Sheet1!$A$2:$A$5</c:f>
              <c:strCache>
                <c:ptCount val="4"/>
                <c:pt idx="0">
                  <c:v>Audit 1</c:v>
                </c:pt>
                <c:pt idx="1">
                  <c:v>Audit 2</c:v>
                </c:pt>
                <c:pt idx="2">
                  <c:v>Audit 3</c:v>
                </c:pt>
                <c:pt idx="3">
                  <c:v>Audit 4</c:v>
                </c:pt>
              </c:strCache>
            </c:strRef>
          </c:cat>
          <c:val>
            <c:numRef>
              <c:f>Sheet1!$D$2:$D$5</c:f>
              <c:numCache>
                <c:formatCode>General</c:formatCode>
                <c:ptCount val="4"/>
                <c:pt idx="0">
                  <c:v>20.830000000000005</c:v>
                </c:pt>
                <c:pt idx="1">
                  <c:v>15.84</c:v>
                </c:pt>
                <c:pt idx="2">
                  <c:v>13.31</c:v>
                </c:pt>
                <c:pt idx="3">
                  <c:v>13.09</c:v>
                </c:pt>
              </c:numCache>
            </c:numRef>
          </c:val>
        </c:ser>
        <c:overlap val="100"/>
        <c:axId val="130587264"/>
        <c:axId val="130653568"/>
      </c:barChart>
      <c:catAx>
        <c:axId val="130587264"/>
        <c:scaling>
          <c:orientation val="minMax"/>
        </c:scaling>
        <c:axPos val="l"/>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0653568"/>
        <c:crosses val="autoZero"/>
        <c:auto val="1"/>
        <c:lblAlgn val="ctr"/>
        <c:lblOffset val="100"/>
      </c:catAx>
      <c:valAx>
        <c:axId val="130653568"/>
        <c:scaling>
          <c:orientation val="minMax"/>
        </c:scaling>
        <c:axPos val="b"/>
        <c:majorGridlines/>
        <c:numFmt formatCode="0%" sourceLinked="1"/>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0587264"/>
        <c:crosses val="autoZero"/>
        <c:crossBetween val="between"/>
      </c:valAx>
    </c:plotArea>
    <c:legend>
      <c:legendPos val="r"/>
      <c:layout>
        <c:manualLayout>
          <c:xMode val="edge"/>
          <c:yMode val="edge"/>
          <c:x val="0.6546275803362418"/>
          <c:y val="0.22686375140607423"/>
          <c:w val="0.336363410654751"/>
          <c:h val="0.54627249718785154"/>
        </c:manualLayout>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BE"/>
  <c:style val="11"/>
  <c:chart>
    <c:plotArea>
      <c:layout/>
      <c:barChart>
        <c:barDir val="bar"/>
        <c:grouping val="percentStacked"/>
        <c:ser>
          <c:idx val="0"/>
          <c:order val="0"/>
          <c:tx>
            <c:strRef>
              <c:f>Sheet1!$B$1</c:f>
              <c:strCache>
                <c:ptCount val="1"/>
                <c:pt idx="0">
                  <c:v>superficiel</c:v>
                </c:pt>
              </c:strCache>
            </c:strRef>
          </c:tx>
          <c:cat>
            <c:strRef>
              <c:f>Sheet1!$A$2:$A$5</c:f>
              <c:strCache>
                <c:ptCount val="4"/>
                <c:pt idx="0">
                  <c:v>Audit 1</c:v>
                </c:pt>
                <c:pt idx="1">
                  <c:v>Audit 2</c:v>
                </c:pt>
                <c:pt idx="2">
                  <c:v>Audit 3</c:v>
                </c:pt>
                <c:pt idx="3">
                  <c:v>Audit 4</c:v>
                </c:pt>
              </c:strCache>
            </c:strRef>
          </c:cat>
          <c:val>
            <c:numRef>
              <c:f>Sheet1!$B$2:$B$5</c:f>
              <c:numCache>
                <c:formatCode>General</c:formatCode>
                <c:ptCount val="4"/>
                <c:pt idx="0">
                  <c:v>15.370000000000006</c:v>
                </c:pt>
                <c:pt idx="1">
                  <c:v>16.57</c:v>
                </c:pt>
                <c:pt idx="2">
                  <c:v>9.4</c:v>
                </c:pt>
                <c:pt idx="3">
                  <c:v>14.15</c:v>
                </c:pt>
              </c:numCache>
            </c:numRef>
          </c:val>
        </c:ser>
        <c:ser>
          <c:idx val="1"/>
          <c:order val="1"/>
          <c:tx>
            <c:strRef>
              <c:f>Sheet1!$C$1</c:f>
              <c:strCache>
                <c:ptCount val="1"/>
                <c:pt idx="0">
                  <c:v>profond</c:v>
                </c:pt>
              </c:strCache>
            </c:strRef>
          </c:tx>
          <c:cat>
            <c:strRef>
              <c:f>Sheet1!$A$2:$A$5</c:f>
              <c:strCache>
                <c:ptCount val="4"/>
                <c:pt idx="0">
                  <c:v>Audit 1</c:v>
                </c:pt>
                <c:pt idx="1">
                  <c:v>Audit 2</c:v>
                </c:pt>
                <c:pt idx="2">
                  <c:v>Audit 3</c:v>
                </c:pt>
                <c:pt idx="3">
                  <c:v>Audit 4</c:v>
                </c:pt>
              </c:strCache>
            </c:strRef>
          </c:cat>
          <c:val>
            <c:numRef>
              <c:f>Sheet1!$C$2:$C$5</c:f>
              <c:numCache>
                <c:formatCode>General</c:formatCode>
                <c:ptCount val="4"/>
                <c:pt idx="0">
                  <c:v>49.849999999999994</c:v>
                </c:pt>
                <c:pt idx="1">
                  <c:v>60.06</c:v>
                </c:pt>
                <c:pt idx="2">
                  <c:v>59.3</c:v>
                </c:pt>
                <c:pt idx="3">
                  <c:v>55.27</c:v>
                </c:pt>
              </c:numCache>
            </c:numRef>
          </c:val>
        </c:ser>
        <c:ser>
          <c:idx val="2"/>
          <c:order val="2"/>
          <c:tx>
            <c:strRef>
              <c:f>Sheet1!$D$1</c:f>
              <c:strCache>
                <c:ptCount val="1"/>
                <c:pt idx="0">
                  <c:v>contact os</c:v>
                </c:pt>
              </c:strCache>
            </c:strRef>
          </c:tx>
          <c:cat>
            <c:strRef>
              <c:f>Sheet1!$A$2:$A$5</c:f>
              <c:strCache>
                <c:ptCount val="4"/>
                <c:pt idx="0">
                  <c:v>Audit 1</c:v>
                </c:pt>
                <c:pt idx="1">
                  <c:v>Audit 2</c:v>
                </c:pt>
                <c:pt idx="2">
                  <c:v>Audit 3</c:v>
                </c:pt>
                <c:pt idx="3">
                  <c:v>Audit 4</c:v>
                </c:pt>
              </c:strCache>
            </c:strRef>
          </c:cat>
          <c:val>
            <c:numRef>
              <c:f>Sheet1!$D$2:$D$5</c:f>
              <c:numCache>
                <c:formatCode>General</c:formatCode>
                <c:ptCount val="4"/>
                <c:pt idx="0">
                  <c:v>34.78</c:v>
                </c:pt>
                <c:pt idx="1">
                  <c:v>23.37</c:v>
                </c:pt>
                <c:pt idx="2">
                  <c:v>31.3</c:v>
                </c:pt>
                <c:pt idx="3">
                  <c:v>30.58</c:v>
                </c:pt>
              </c:numCache>
            </c:numRef>
          </c:val>
        </c:ser>
        <c:overlap val="100"/>
        <c:axId val="131099264"/>
        <c:axId val="131113344"/>
      </c:barChart>
      <c:catAx>
        <c:axId val="131099264"/>
        <c:scaling>
          <c:orientation val="minMax"/>
        </c:scaling>
        <c:axPos val="l"/>
        <c:tickLblPos val="nextTo"/>
        <c:txPr>
          <a:bodyPr/>
          <a:lstStyle/>
          <a:p>
            <a:pPr>
              <a:defRPr sz="2000">
                <a:effectLst>
                  <a:outerShdw blurRad="38100" dist="38100" dir="2700000" algn="tl">
                    <a:srgbClr val="000000">
                      <a:alpha val="43137"/>
                    </a:srgbClr>
                  </a:outerShdw>
                </a:effectLst>
              </a:defRPr>
            </a:pPr>
            <a:endParaRPr lang="fr-FR"/>
          </a:p>
        </c:txPr>
        <c:crossAx val="131113344"/>
        <c:crosses val="autoZero"/>
        <c:auto val="1"/>
        <c:lblAlgn val="ctr"/>
        <c:lblOffset val="100"/>
      </c:catAx>
      <c:valAx>
        <c:axId val="131113344"/>
        <c:scaling>
          <c:orientation val="minMax"/>
        </c:scaling>
        <c:axPos val="b"/>
        <c:majorGridlines/>
        <c:numFmt formatCode="0%" sourceLinked="1"/>
        <c:tickLblPos val="nextTo"/>
        <c:txPr>
          <a:bodyPr/>
          <a:lstStyle/>
          <a:p>
            <a:pPr>
              <a:defRPr sz="2000">
                <a:effectLst>
                  <a:outerShdw blurRad="38100" dist="38100" dir="2700000" algn="tl">
                    <a:srgbClr val="000000">
                      <a:alpha val="43137"/>
                    </a:srgbClr>
                  </a:outerShdw>
                </a:effectLst>
              </a:defRPr>
            </a:pPr>
            <a:endParaRPr lang="fr-FR"/>
          </a:p>
        </c:txPr>
        <c:crossAx val="131099264"/>
        <c:crosses val="autoZero"/>
        <c:crossBetween val="between"/>
      </c:valAx>
    </c:plotArea>
    <c:legend>
      <c:legendPos val="r"/>
      <c:layout/>
      <c:txPr>
        <a:bodyPr/>
        <a:lstStyle/>
        <a:p>
          <a:pPr>
            <a:defRPr sz="2000">
              <a:effectLst>
                <a:outerShdw blurRad="38100" dist="38100" dir="2700000" algn="tl">
                  <a:srgbClr val="000000">
                    <a:alpha val="43137"/>
                  </a:srgbClr>
                </a:outerShdw>
              </a:effectLst>
            </a:defRPr>
          </a:pPr>
          <a:endParaRPr lang="fr-FR"/>
        </a:p>
      </c:txPr>
    </c:legend>
    <c:plotVisOnly val="1"/>
    <c:dispBlanksAs val="gap"/>
  </c:chart>
  <c:txPr>
    <a:bodyPr/>
    <a:lstStyle/>
    <a:p>
      <a:pPr>
        <a:defRPr sz="1800"/>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BE"/>
  <c:style val="11"/>
  <c:chart>
    <c:autoTitleDeleted val="1"/>
    <c:plotArea>
      <c:layout/>
      <c:barChart>
        <c:barDir val="bar"/>
        <c:grouping val="percentStacked"/>
        <c:ser>
          <c:idx val="0"/>
          <c:order val="0"/>
          <c:tx>
            <c:strRef>
              <c:f>Sheet1!$B$1</c:f>
              <c:strCache>
                <c:ptCount val="1"/>
                <c:pt idx="0">
                  <c:v>Haut appareillage</c:v>
                </c:pt>
              </c:strCache>
            </c:strRef>
          </c:tx>
          <c:cat>
            <c:strRef>
              <c:f>Sheet1!$A$2:$A$4</c:f>
              <c:strCache>
                <c:ptCount val="3"/>
                <c:pt idx="0">
                  <c:v>Audit 2 (N=520)</c:v>
                </c:pt>
                <c:pt idx="1">
                  <c:v>Audit 3 (N=807)</c:v>
                </c:pt>
                <c:pt idx="2">
                  <c:v>Audit 4 (N=891)</c:v>
                </c:pt>
              </c:strCache>
            </c:strRef>
          </c:cat>
          <c:val>
            <c:numRef>
              <c:f>Sheet1!$B$2:$B$4</c:f>
              <c:numCache>
                <c:formatCode>General</c:formatCode>
                <c:ptCount val="3"/>
                <c:pt idx="0">
                  <c:v>19.809999999999999</c:v>
                </c:pt>
                <c:pt idx="1">
                  <c:v>15.61</c:v>
                </c:pt>
                <c:pt idx="2">
                  <c:v>15.15</c:v>
                </c:pt>
              </c:numCache>
            </c:numRef>
          </c:val>
        </c:ser>
        <c:ser>
          <c:idx val="1"/>
          <c:order val="1"/>
          <c:tx>
            <c:strRef>
              <c:f>Sheet1!$C$1</c:f>
              <c:strCache>
                <c:ptCount val="1"/>
                <c:pt idx="0">
                  <c:v>Chaussure</c:v>
                </c:pt>
              </c:strCache>
            </c:strRef>
          </c:tx>
          <c:cat>
            <c:strRef>
              <c:f>Sheet1!$A$2:$A$4</c:f>
              <c:strCache>
                <c:ptCount val="3"/>
                <c:pt idx="0">
                  <c:v>Audit 2 (N=520)</c:v>
                </c:pt>
                <c:pt idx="1">
                  <c:v>Audit 3 (N=807)</c:v>
                </c:pt>
                <c:pt idx="2">
                  <c:v>Audit 4 (N=891)</c:v>
                </c:pt>
              </c:strCache>
            </c:strRef>
          </c:cat>
          <c:val>
            <c:numRef>
              <c:f>Sheet1!$C$2:$C$4</c:f>
              <c:numCache>
                <c:formatCode>General</c:formatCode>
                <c:ptCount val="3"/>
                <c:pt idx="0">
                  <c:v>48.08</c:v>
                </c:pt>
                <c:pt idx="1">
                  <c:v>43.120000000000012</c:v>
                </c:pt>
                <c:pt idx="2">
                  <c:v>35.800000000000004</c:v>
                </c:pt>
              </c:numCache>
            </c:numRef>
          </c:val>
        </c:ser>
        <c:ser>
          <c:idx val="2"/>
          <c:order val="2"/>
          <c:tx>
            <c:strRef>
              <c:f>Sheet1!$D$1</c:f>
              <c:strCache>
                <c:ptCount val="1"/>
                <c:pt idx="0">
                  <c:v>Autre</c:v>
                </c:pt>
              </c:strCache>
            </c:strRef>
          </c:tx>
          <c:cat>
            <c:strRef>
              <c:f>Sheet1!$A$2:$A$4</c:f>
              <c:strCache>
                <c:ptCount val="3"/>
                <c:pt idx="0">
                  <c:v>Audit 2 (N=520)</c:v>
                </c:pt>
                <c:pt idx="1">
                  <c:v>Audit 3 (N=807)</c:v>
                </c:pt>
                <c:pt idx="2">
                  <c:v>Audit 4 (N=891)</c:v>
                </c:pt>
              </c:strCache>
            </c:strRef>
          </c:cat>
          <c:val>
            <c:numRef>
              <c:f>Sheet1!$D$2:$D$4</c:f>
              <c:numCache>
                <c:formatCode>General</c:formatCode>
                <c:ptCount val="3"/>
                <c:pt idx="0">
                  <c:v>23.459999999999987</c:v>
                </c:pt>
                <c:pt idx="1">
                  <c:v>25.4</c:v>
                </c:pt>
                <c:pt idx="2">
                  <c:v>24.24</c:v>
                </c:pt>
              </c:numCache>
            </c:numRef>
          </c:val>
        </c:ser>
        <c:ser>
          <c:idx val="3"/>
          <c:order val="3"/>
          <c:tx>
            <c:strRef>
              <c:f>Sheet1!$E$1</c:f>
              <c:strCache>
                <c:ptCount val="1"/>
                <c:pt idx="0">
                  <c:v>Aucun</c:v>
                </c:pt>
              </c:strCache>
            </c:strRef>
          </c:tx>
          <c:cat>
            <c:strRef>
              <c:f>Sheet1!$A$2:$A$4</c:f>
              <c:strCache>
                <c:ptCount val="3"/>
                <c:pt idx="0">
                  <c:v>Audit 2 (N=520)</c:v>
                </c:pt>
                <c:pt idx="1">
                  <c:v>Audit 3 (N=807)</c:v>
                </c:pt>
                <c:pt idx="2">
                  <c:v>Audit 4 (N=891)</c:v>
                </c:pt>
              </c:strCache>
            </c:strRef>
          </c:cat>
          <c:val>
            <c:numRef>
              <c:f>Sheet1!$E$2:$E$4</c:f>
              <c:numCache>
                <c:formatCode>General</c:formatCode>
                <c:ptCount val="3"/>
                <c:pt idx="0">
                  <c:v>8.65</c:v>
                </c:pt>
                <c:pt idx="1">
                  <c:v>15.860000000000019</c:v>
                </c:pt>
                <c:pt idx="2">
                  <c:v>24.8</c:v>
                </c:pt>
              </c:numCache>
            </c:numRef>
          </c:val>
        </c:ser>
        <c:gapWidth val="55"/>
        <c:overlap val="100"/>
        <c:axId val="131222144"/>
        <c:axId val="131236224"/>
      </c:barChart>
      <c:catAx>
        <c:axId val="131222144"/>
        <c:scaling>
          <c:orientation val="minMax"/>
        </c:scaling>
        <c:axPos val="l"/>
        <c:majorTickMark val="none"/>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1236224"/>
        <c:crosses val="autoZero"/>
        <c:auto val="1"/>
        <c:lblAlgn val="ctr"/>
        <c:lblOffset val="100"/>
      </c:catAx>
      <c:valAx>
        <c:axId val="131236224"/>
        <c:scaling>
          <c:orientation val="minMax"/>
        </c:scaling>
        <c:axPos val="b"/>
        <c:majorGridlines/>
        <c:numFmt formatCode="0%" sourceLinked="1"/>
        <c:majorTickMark val="none"/>
        <c:tickLblPos val="nextTo"/>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crossAx val="131222144"/>
        <c:crosses val="autoZero"/>
        <c:crossBetween val="between"/>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BE"/>
  <c:style val="11"/>
  <c:chart>
    <c:autoTitleDeleted val="1"/>
    <c:plotArea>
      <c:layout/>
      <c:barChart>
        <c:barDir val="col"/>
        <c:grouping val="clustered"/>
        <c:ser>
          <c:idx val="0"/>
          <c:order val="0"/>
          <c:tx>
            <c:strRef>
              <c:f>Sheet1!$B$1</c:f>
              <c:strCache>
                <c:ptCount val="1"/>
                <c:pt idx="0">
                  <c:v>Audit 3</c:v>
                </c:pt>
              </c:strCache>
            </c:strRef>
          </c:tx>
          <c:cat>
            <c:strRef>
              <c:f>Sheet1!$A$2:$A$7</c:f>
              <c:strCache>
                <c:ptCount val="6"/>
                <c:pt idx="0">
                  <c:v>ABI</c:v>
                </c:pt>
                <c:pt idx="1">
                  <c:v>Pression d'orteil</c:v>
                </c:pt>
                <c:pt idx="2">
                  <c:v>TcPO2</c:v>
                </c:pt>
                <c:pt idx="3">
                  <c:v>Duplex artériel</c:v>
                </c:pt>
                <c:pt idx="4">
                  <c:v>Angiographie</c:v>
                </c:pt>
                <c:pt idx="5">
                  <c:v>Aucun</c:v>
                </c:pt>
              </c:strCache>
            </c:strRef>
          </c:cat>
          <c:val>
            <c:numRef>
              <c:f>Sheet1!$B$2:$B$7</c:f>
              <c:numCache>
                <c:formatCode>General</c:formatCode>
                <c:ptCount val="6"/>
                <c:pt idx="0">
                  <c:v>23.38</c:v>
                </c:pt>
                <c:pt idx="1">
                  <c:v>0.7300000000000002</c:v>
                </c:pt>
                <c:pt idx="2">
                  <c:v>3.14</c:v>
                </c:pt>
                <c:pt idx="3">
                  <c:v>40.480000000000004</c:v>
                </c:pt>
                <c:pt idx="4">
                  <c:v>30.330000000000005</c:v>
                </c:pt>
                <c:pt idx="5">
                  <c:v>29.259999999999994</c:v>
                </c:pt>
              </c:numCache>
            </c:numRef>
          </c:val>
        </c:ser>
        <c:ser>
          <c:idx val="1"/>
          <c:order val="1"/>
          <c:tx>
            <c:strRef>
              <c:f>Sheet1!$C$1</c:f>
              <c:strCache>
                <c:ptCount val="1"/>
                <c:pt idx="0">
                  <c:v>Audit 4</c:v>
                </c:pt>
              </c:strCache>
            </c:strRef>
          </c:tx>
          <c:cat>
            <c:strRef>
              <c:f>Sheet1!$A$2:$A$7</c:f>
              <c:strCache>
                <c:ptCount val="6"/>
                <c:pt idx="0">
                  <c:v>ABI</c:v>
                </c:pt>
                <c:pt idx="1">
                  <c:v>Pression d'orteil</c:v>
                </c:pt>
                <c:pt idx="2">
                  <c:v>TcPO2</c:v>
                </c:pt>
                <c:pt idx="3">
                  <c:v>Duplex artériel</c:v>
                </c:pt>
                <c:pt idx="4">
                  <c:v>Angiographie</c:v>
                </c:pt>
                <c:pt idx="5">
                  <c:v>Aucun</c:v>
                </c:pt>
              </c:strCache>
            </c:strRef>
          </c:cat>
          <c:val>
            <c:numRef>
              <c:f>Sheet1!$C$2:$C$7</c:f>
              <c:numCache>
                <c:formatCode>General</c:formatCode>
                <c:ptCount val="6"/>
                <c:pt idx="0">
                  <c:v>15.3</c:v>
                </c:pt>
                <c:pt idx="1">
                  <c:v>2.1</c:v>
                </c:pt>
                <c:pt idx="2">
                  <c:v>3.21</c:v>
                </c:pt>
                <c:pt idx="3">
                  <c:v>54.67</c:v>
                </c:pt>
                <c:pt idx="4">
                  <c:v>26.29</c:v>
                </c:pt>
                <c:pt idx="5">
                  <c:v>28.56</c:v>
                </c:pt>
              </c:numCache>
            </c:numRef>
          </c:val>
        </c:ser>
        <c:axId val="131569536"/>
        <c:axId val="131571072"/>
      </c:barChart>
      <c:catAx>
        <c:axId val="131569536"/>
        <c:scaling>
          <c:orientation val="minMax"/>
        </c:scaling>
        <c:axPos val="b"/>
        <c:majorTickMark val="none"/>
        <c:tickLblPos val="nextTo"/>
        <c:crossAx val="131571072"/>
        <c:crosses val="autoZero"/>
        <c:auto val="1"/>
        <c:lblAlgn val="ctr"/>
        <c:lblOffset val="100"/>
      </c:catAx>
      <c:valAx>
        <c:axId val="131571072"/>
        <c:scaling>
          <c:orientation val="minMax"/>
        </c:scaling>
        <c:axPos val="l"/>
        <c:majorGridlines/>
        <c:numFmt formatCode="General" sourceLinked="1"/>
        <c:majorTickMark val="none"/>
        <c:tickLblPos val="nextTo"/>
        <c:crossAx val="131569536"/>
        <c:crosses val="autoZero"/>
        <c:crossBetween val="between"/>
      </c:valAx>
      <c:spPr>
        <a:solidFill>
          <a:schemeClr val="bg1">
            <a:lumMod val="75000"/>
          </a:schemeClr>
        </a:solidFill>
      </c:spPr>
    </c:plotArea>
    <c:legend>
      <c:legendPos val="r"/>
      <c:layout>
        <c:manualLayout>
          <c:xMode val="edge"/>
          <c:yMode val="edge"/>
          <c:x val="0.80412387779553463"/>
          <c:y val="0.28677028138946409"/>
          <c:w val="0.18655538043488237"/>
          <c:h val="0.24014072197768618"/>
        </c:manualLayout>
      </c:layout>
    </c:legend>
    <c:plotVisOnly val="1"/>
    <c:dispBlanksAs val="gap"/>
  </c:chart>
  <c:txPr>
    <a:bodyPr/>
    <a:lstStyle/>
    <a:p>
      <a:pPr>
        <a:defRPr sz="2400"/>
      </a:pPr>
      <a:endParaRPr lang="fr-F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BE"/>
  <c:chart>
    <c:plotArea>
      <c:layout/>
      <c:scatterChart>
        <c:scatterStyle val="lineMarker"/>
        <c:ser>
          <c:idx val="0"/>
          <c:order val="0"/>
          <c:tx>
            <c:strRef>
              <c:f>Sheet1!$B$1</c:f>
              <c:strCache>
                <c:ptCount val="1"/>
                <c:pt idx="0">
                  <c:v>Audit 4</c:v>
                </c:pt>
              </c:strCache>
            </c:strRef>
          </c:tx>
          <c:spPr>
            <a:ln w="28575">
              <a:noFill/>
            </a:ln>
          </c:spPr>
          <c:xVal>
            <c:numRef>
              <c:f>Sheet1!$A$2:$A$35</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xVal>
          <c:yVal>
            <c:numRef>
              <c:f>Sheet1!$B$2:$B$35</c:f>
              <c:numCache>
                <c:formatCode>General</c:formatCode>
                <c:ptCount val="34"/>
                <c:pt idx="0">
                  <c:v>100</c:v>
                </c:pt>
                <c:pt idx="1">
                  <c:v>100</c:v>
                </c:pt>
                <c:pt idx="2">
                  <c:v>100</c:v>
                </c:pt>
                <c:pt idx="3">
                  <c:v>100</c:v>
                </c:pt>
                <c:pt idx="4">
                  <c:v>100</c:v>
                </c:pt>
                <c:pt idx="5">
                  <c:v>97.297300000000007</c:v>
                </c:pt>
                <c:pt idx="6">
                  <c:v>95.833329999999989</c:v>
                </c:pt>
                <c:pt idx="7">
                  <c:v>95.454550000000026</c:v>
                </c:pt>
                <c:pt idx="8">
                  <c:v>94.117650000000026</c:v>
                </c:pt>
                <c:pt idx="9">
                  <c:v>94.117650000000026</c:v>
                </c:pt>
                <c:pt idx="10">
                  <c:v>90.909089999999992</c:v>
                </c:pt>
                <c:pt idx="11">
                  <c:v>90.624999999999986</c:v>
                </c:pt>
                <c:pt idx="12">
                  <c:v>88.888889999999989</c:v>
                </c:pt>
                <c:pt idx="13">
                  <c:v>88.888889999999989</c:v>
                </c:pt>
                <c:pt idx="14">
                  <c:v>87.5</c:v>
                </c:pt>
                <c:pt idx="15">
                  <c:v>87.5</c:v>
                </c:pt>
                <c:pt idx="16">
                  <c:v>87.5</c:v>
                </c:pt>
                <c:pt idx="17">
                  <c:v>84.848479999999981</c:v>
                </c:pt>
                <c:pt idx="18">
                  <c:v>84.374999999999986</c:v>
                </c:pt>
                <c:pt idx="19">
                  <c:v>81.818179999999998</c:v>
                </c:pt>
                <c:pt idx="20">
                  <c:v>80</c:v>
                </c:pt>
                <c:pt idx="21">
                  <c:v>78.124999999999986</c:v>
                </c:pt>
                <c:pt idx="22">
                  <c:v>75</c:v>
                </c:pt>
                <c:pt idx="23">
                  <c:v>74.193550000000002</c:v>
                </c:pt>
                <c:pt idx="24">
                  <c:v>73.170729999999978</c:v>
                </c:pt>
                <c:pt idx="25">
                  <c:v>72.727270000000004</c:v>
                </c:pt>
                <c:pt idx="26">
                  <c:v>72.222219999999993</c:v>
                </c:pt>
                <c:pt idx="27">
                  <c:v>66.666670000000011</c:v>
                </c:pt>
                <c:pt idx="28">
                  <c:v>65.217389999999995</c:v>
                </c:pt>
                <c:pt idx="29">
                  <c:v>58.974360000000004</c:v>
                </c:pt>
                <c:pt idx="30">
                  <c:v>56</c:v>
                </c:pt>
                <c:pt idx="31">
                  <c:v>55.55556</c:v>
                </c:pt>
                <c:pt idx="32">
                  <c:v>38.709680000000006</c:v>
                </c:pt>
                <c:pt idx="33">
                  <c:v>20.68965</c:v>
                </c:pt>
              </c:numCache>
            </c:numRef>
          </c:yVal>
        </c:ser>
        <c:ser>
          <c:idx val="1"/>
          <c:order val="1"/>
          <c:tx>
            <c:strRef>
              <c:f>Sheet1!$C$1</c:f>
              <c:strCache>
                <c:ptCount val="1"/>
                <c:pt idx="0">
                  <c:v>Audit 3</c:v>
                </c:pt>
              </c:strCache>
            </c:strRef>
          </c:tx>
          <c:spPr>
            <a:ln w="28575">
              <a:noFill/>
            </a:ln>
          </c:spPr>
          <c:marker>
            <c:symbol val="diamond"/>
            <c:size val="7"/>
            <c:spPr>
              <a:noFill/>
            </c:spPr>
          </c:marker>
          <c:xVal>
            <c:numRef>
              <c:f>Sheet1!$A$2:$A$35</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xVal>
          <c:yVal>
            <c:numRef>
              <c:f>Sheet1!$C$2:$C$35</c:f>
              <c:numCache>
                <c:formatCode>General</c:formatCode>
                <c:ptCount val="34"/>
                <c:pt idx="0">
                  <c:v>100</c:v>
                </c:pt>
                <c:pt idx="1">
                  <c:v>96.774190000000004</c:v>
                </c:pt>
                <c:pt idx="2">
                  <c:v>92</c:v>
                </c:pt>
                <c:pt idx="3">
                  <c:v>96.296300000000002</c:v>
                </c:pt>
                <c:pt idx="4">
                  <c:v>91.666669999999996</c:v>
                </c:pt>
                <c:pt idx="5">
                  <c:v>95.833329999999989</c:v>
                </c:pt>
                <c:pt idx="6">
                  <c:v>65.217389999999995</c:v>
                </c:pt>
                <c:pt idx="7">
                  <c:v>77.777779999999979</c:v>
                </c:pt>
                <c:pt idx="8">
                  <c:v>100</c:v>
                </c:pt>
                <c:pt idx="10">
                  <c:v>89.743590000000026</c:v>
                </c:pt>
                <c:pt idx="11">
                  <c:v>85.294120000000561</c:v>
                </c:pt>
                <c:pt idx="12">
                  <c:v>87.5</c:v>
                </c:pt>
                <c:pt idx="14">
                  <c:v>68.965520000000026</c:v>
                </c:pt>
                <c:pt idx="15">
                  <c:v>92.307690000000022</c:v>
                </c:pt>
                <c:pt idx="16">
                  <c:v>54.545450000000002</c:v>
                </c:pt>
                <c:pt idx="17">
                  <c:v>58.823530000000012</c:v>
                </c:pt>
                <c:pt idx="18">
                  <c:v>78.260869999999997</c:v>
                </c:pt>
                <c:pt idx="20">
                  <c:v>64.28570999999998</c:v>
                </c:pt>
                <c:pt idx="21">
                  <c:v>44.444439999999993</c:v>
                </c:pt>
                <c:pt idx="22">
                  <c:v>78.787880000000001</c:v>
                </c:pt>
                <c:pt idx="23">
                  <c:v>77.419360000000026</c:v>
                </c:pt>
                <c:pt idx="24">
                  <c:v>85.71429000000056</c:v>
                </c:pt>
                <c:pt idx="26">
                  <c:v>75</c:v>
                </c:pt>
                <c:pt idx="27">
                  <c:v>70.967740000000006</c:v>
                </c:pt>
                <c:pt idx="28">
                  <c:v>68.75</c:v>
                </c:pt>
                <c:pt idx="29">
                  <c:v>52.941180000000003</c:v>
                </c:pt>
                <c:pt idx="30">
                  <c:v>55.55556</c:v>
                </c:pt>
                <c:pt idx="31">
                  <c:v>54.28571000000025</c:v>
                </c:pt>
                <c:pt idx="32">
                  <c:v>50</c:v>
                </c:pt>
                <c:pt idx="33">
                  <c:v>3.7037000000000169</c:v>
                </c:pt>
              </c:numCache>
            </c:numRef>
          </c:yVal>
        </c:ser>
        <c:axId val="132997504"/>
        <c:axId val="133000192"/>
      </c:scatterChart>
      <c:valAx>
        <c:axId val="132997504"/>
        <c:scaling>
          <c:orientation val="minMax"/>
          <c:max val="35"/>
        </c:scaling>
        <c:axPos val="b"/>
        <c:title>
          <c:tx>
            <c:rich>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Centres</a:t>
                </a:r>
                <a:endParaRPr lang="en-GB"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rich>
          </c:tx>
          <c:layout/>
        </c:title>
        <c:numFmt formatCode="General" sourceLinked="1"/>
        <c:minorTickMark val="in"/>
        <c:tickLblPos val="nextTo"/>
        <c:crossAx val="133000192"/>
        <c:crosses val="autoZero"/>
        <c:crossBetween val="midCat"/>
        <c:majorUnit val="5"/>
        <c:minorUnit val="1"/>
      </c:valAx>
      <c:valAx>
        <c:axId val="133000192"/>
        <c:scaling>
          <c:orientation val="minMax"/>
          <c:max val="100"/>
        </c:scaling>
        <c:axPos val="l"/>
        <c:majorGridlines/>
        <c:title>
          <c:tx>
            <c:rich>
              <a:bodyPr rot="-5400000" vert="horz"/>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imagerie</a:t>
                </a:r>
                <a:r>
                  <a:rPr lang="en-GB"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vasculaire</a:t>
                </a:r>
                <a:endParaRPr lang="en-GB"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rich>
          </c:tx>
          <c:layout>
            <c:manualLayout>
              <c:xMode val="edge"/>
              <c:yMode val="edge"/>
              <c:x val="4.9019607843137549E-3"/>
              <c:y val="0.14446428571428618"/>
            </c:manualLayout>
          </c:layout>
        </c:title>
        <c:numFmt formatCode="General" sourceLinked="1"/>
        <c:tickLblPos val="nextTo"/>
        <c:crossAx val="132997504"/>
        <c:crosses val="autoZero"/>
        <c:crossBetween val="midCat"/>
      </c:valAx>
    </c:plotArea>
    <c:legend>
      <c:legendPos val="r"/>
      <c:layou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fr-FR"/>
        </a:p>
      </c:txPr>
    </c:legend>
    <c:plotVisOnly val="1"/>
    <c:dispBlanksAs val="gap"/>
  </c:chart>
  <c:txPr>
    <a:bodyPr/>
    <a:lstStyle/>
    <a:p>
      <a:pPr>
        <a:defRPr sz="1800"/>
      </a:pPr>
      <a:endParaRPr lang="fr-FR"/>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0.14128</cdr:x>
      <cdr:y>0.30183</cdr:y>
    </cdr:from>
    <cdr:to>
      <cdr:x>0.20294</cdr:x>
      <cdr:y>0.43521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55043" y="1440161"/>
          <a:ext cx="504056" cy="636404"/>
        </a:xfrm>
        <a:prstGeom xmlns:a="http://schemas.openxmlformats.org/drawingml/2006/main" prst="rect">
          <a:avLst/>
        </a:prstGeom>
      </cdr:spPr>
    </cdr:pic>
  </cdr:relSizeAnchor>
  <cdr:relSizeAnchor xmlns:cdr="http://schemas.openxmlformats.org/drawingml/2006/chartDrawing">
    <cdr:from>
      <cdr:x>0.48585</cdr:x>
      <cdr:y>0</cdr:y>
    </cdr:from>
    <cdr:to>
      <cdr:x>0.55526</cdr:x>
      <cdr:y>0.11617</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72000" y="0"/>
          <a:ext cx="567419" cy="554286"/>
        </a:xfrm>
        <a:prstGeom xmlns:a="http://schemas.openxmlformats.org/drawingml/2006/main" prst="rect">
          <a:avLst/>
        </a:prstGeom>
      </cdr:spPr>
    </cdr:pic>
  </cdr:relSizeAnchor>
  <cdr:relSizeAnchor xmlns:cdr="http://schemas.openxmlformats.org/drawingml/2006/chartDrawing">
    <cdr:from>
      <cdr:x>0.46718</cdr:x>
      <cdr:y>2.09582E-7</cdr:y>
    </cdr:from>
    <cdr:to>
      <cdr:x>0.53764</cdr:x>
      <cdr:y>0.11365</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19338" y="1"/>
          <a:ext cx="576065" cy="542291"/>
        </a:xfrm>
        <a:prstGeom xmlns:a="http://schemas.openxmlformats.org/drawingml/2006/main" prst="rect">
          <a:avLst/>
        </a:prstGeom>
      </cdr:spPr>
    </cdr:pic>
  </cdr:relSizeAnchor>
  <cdr:relSizeAnchor xmlns:cdr="http://schemas.openxmlformats.org/drawingml/2006/chartDrawing">
    <cdr:from>
      <cdr:x>0.25579</cdr:x>
      <cdr:y>0.39238</cdr:y>
    </cdr:from>
    <cdr:to>
      <cdr:x>0.31744</cdr:x>
      <cdr:y>0.5295</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91147" y="1872207"/>
          <a:ext cx="504056" cy="65424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921FC-9D36-4646-8839-A3483646CE97}" type="datetimeFigureOut">
              <a:rPr lang="fr-BE" smtClean="0"/>
              <a:pPr/>
              <a:t>23-11-15</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0B9DE-BBCF-4181-BD48-97F01B27D54F}"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880719">
              <a:defRPr sz="1800">
                <a:solidFill>
                  <a:schemeClr val="tx1"/>
                </a:solidFill>
                <a:latin typeface="Arial" charset="0"/>
                <a:ea typeface="MS PGothic" pitchFamily="34" charset="-128"/>
              </a:defRPr>
            </a:lvl1pPr>
            <a:lvl2pPr marL="685817" indent="-263776" defTabSz="880719">
              <a:defRPr sz="1800">
                <a:solidFill>
                  <a:schemeClr val="tx1"/>
                </a:solidFill>
                <a:latin typeface="Arial" charset="0"/>
                <a:ea typeface="MS PGothic" pitchFamily="34" charset="-128"/>
              </a:defRPr>
            </a:lvl2pPr>
            <a:lvl3pPr marL="1055103" indent="-211021" defTabSz="880719">
              <a:defRPr sz="1800">
                <a:solidFill>
                  <a:schemeClr val="tx1"/>
                </a:solidFill>
                <a:latin typeface="Arial" charset="0"/>
                <a:ea typeface="MS PGothic" pitchFamily="34" charset="-128"/>
              </a:defRPr>
            </a:lvl3pPr>
            <a:lvl4pPr marL="1477145" indent="-211021" defTabSz="880719">
              <a:defRPr sz="1800">
                <a:solidFill>
                  <a:schemeClr val="tx1"/>
                </a:solidFill>
                <a:latin typeface="Arial" charset="0"/>
                <a:ea typeface="MS PGothic" pitchFamily="34" charset="-128"/>
              </a:defRPr>
            </a:lvl4pPr>
            <a:lvl5pPr marL="1899186" indent="-211021" defTabSz="880719">
              <a:defRPr sz="1800">
                <a:solidFill>
                  <a:schemeClr val="tx1"/>
                </a:solidFill>
                <a:latin typeface="Arial" charset="0"/>
                <a:ea typeface="MS PGothic" pitchFamily="34" charset="-128"/>
              </a:defRPr>
            </a:lvl5pPr>
            <a:lvl6pPr marL="2321227" indent="-211021" algn="ctr" defTabSz="880719" eaLnBrk="0" fontAlgn="base" hangingPunct="0">
              <a:spcBef>
                <a:spcPct val="0"/>
              </a:spcBef>
              <a:spcAft>
                <a:spcPct val="0"/>
              </a:spcAft>
              <a:defRPr sz="1800">
                <a:solidFill>
                  <a:schemeClr val="tx1"/>
                </a:solidFill>
                <a:latin typeface="Arial" charset="0"/>
                <a:ea typeface="MS PGothic" pitchFamily="34" charset="-128"/>
              </a:defRPr>
            </a:lvl6pPr>
            <a:lvl7pPr marL="2743269" indent="-211021" algn="ctr" defTabSz="880719" eaLnBrk="0" fontAlgn="base" hangingPunct="0">
              <a:spcBef>
                <a:spcPct val="0"/>
              </a:spcBef>
              <a:spcAft>
                <a:spcPct val="0"/>
              </a:spcAft>
              <a:defRPr sz="1800">
                <a:solidFill>
                  <a:schemeClr val="tx1"/>
                </a:solidFill>
                <a:latin typeface="Arial" charset="0"/>
                <a:ea typeface="MS PGothic" pitchFamily="34" charset="-128"/>
              </a:defRPr>
            </a:lvl7pPr>
            <a:lvl8pPr marL="3165310" indent="-211021" algn="ctr" defTabSz="880719" eaLnBrk="0" fontAlgn="base" hangingPunct="0">
              <a:spcBef>
                <a:spcPct val="0"/>
              </a:spcBef>
              <a:spcAft>
                <a:spcPct val="0"/>
              </a:spcAft>
              <a:defRPr sz="1800">
                <a:solidFill>
                  <a:schemeClr val="tx1"/>
                </a:solidFill>
                <a:latin typeface="Arial" charset="0"/>
                <a:ea typeface="MS PGothic" pitchFamily="34" charset="-128"/>
              </a:defRPr>
            </a:lvl8pPr>
            <a:lvl9pPr marL="3587351" indent="-211021" algn="ctr" defTabSz="880719" eaLnBrk="0" fontAlgn="base" hangingPunct="0">
              <a:spcBef>
                <a:spcPct val="0"/>
              </a:spcBef>
              <a:spcAft>
                <a:spcPct val="0"/>
              </a:spcAft>
              <a:defRPr sz="1800">
                <a:solidFill>
                  <a:schemeClr val="tx1"/>
                </a:solidFill>
                <a:latin typeface="Arial" charset="0"/>
                <a:ea typeface="MS PGothic" pitchFamily="34" charset="-128"/>
              </a:defRPr>
            </a:lvl9pPr>
          </a:lstStyle>
          <a:p>
            <a:fld id="{6FCDFF3E-1104-4C4B-A30A-5598690C93FD}" type="slidenum">
              <a:rPr lang="fr-FR" sz="1200" smtClean="0"/>
              <a:pPr/>
              <a:t>1</a:t>
            </a:fld>
            <a:endParaRPr lang="fr-FR" sz="1200"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Eenkhoorn: colors in diagrams</a:t>
            </a:r>
            <a:r>
              <a:rPr lang="en-US" baseline="0" dirty="0" smtClean="0"/>
              <a:t> should have more contrast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smtClean="0"/>
              <a:t>DROP for</a:t>
            </a:r>
            <a:r>
              <a:rPr lang="en-GB" baseline="0" dirty="0" smtClean="0"/>
              <a:t> </a:t>
            </a:r>
            <a:r>
              <a:rPr lang="en-GB" baseline="0" dirty="0" err="1" smtClean="0"/>
              <a:t>Nobels</a:t>
            </a:r>
            <a:endParaRPr lang="en-GB" dirty="0" smtClean="0"/>
          </a:p>
          <a:p>
            <a:r>
              <a:rPr lang="en-GB" dirty="0" smtClean="0"/>
              <a:t>The red arrows indicate</a:t>
            </a:r>
            <a:r>
              <a:rPr lang="en-GB" baseline="0" dirty="0" smtClean="0"/>
              <a:t> a significant decrease in (sub)critical ischemia</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15</a:t>
            </a:fld>
            <a:endParaRPr lang="fr-FR"/>
          </a:p>
        </p:txBody>
      </p:sp>
    </p:spTree>
    <p:extLst>
      <p:ext uri="{BB962C8B-B14F-4D97-AF65-F5344CB8AC3E}">
        <p14:creationId xmlns="" xmlns:p14="http://schemas.microsoft.com/office/powerpoint/2010/main" val="343127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smtClean="0"/>
              <a:t>DROP for</a:t>
            </a:r>
            <a:r>
              <a:rPr lang="en-GB" baseline="0" dirty="0" smtClean="0"/>
              <a:t> </a:t>
            </a:r>
            <a:r>
              <a:rPr lang="en-GB" baseline="0" dirty="0" err="1" smtClean="0"/>
              <a:t>Nobels</a:t>
            </a:r>
            <a:r>
              <a:rPr lang="en-GB" baseline="0" dirty="0" smtClean="0"/>
              <a:t>, Van Acker</a:t>
            </a:r>
            <a:endParaRPr lang="en-GB" dirty="0" smtClean="0"/>
          </a:p>
          <a:p>
            <a:r>
              <a:rPr lang="en-GB" dirty="0" smtClean="0"/>
              <a:t>no linear trends</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16</a:t>
            </a:fld>
            <a:endParaRPr lang="fr-FR"/>
          </a:p>
        </p:txBody>
      </p:sp>
    </p:spTree>
    <p:extLst>
      <p:ext uri="{BB962C8B-B14F-4D97-AF65-F5344CB8AC3E}">
        <p14:creationId xmlns="" xmlns:p14="http://schemas.microsoft.com/office/powerpoint/2010/main" val="160373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18</a:t>
            </a:fld>
            <a:endParaRPr lang="fr-FR"/>
          </a:p>
        </p:txBody>
      </p:sp>
    </p:spTree>
    <p:extLst>
      <p:ext uri="{BB962C8B-B14F-4D97-AF65-F5344CB8AC3E}">
        <p14:creationId xmlns="" xmlns:p14="http://schemas.microsoft.com/office/powerpoint/2010/main" val="257760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DROP for </a:t>
            </a:r>
            <a:r>
              <a:rPr lang="en-GB" dirty="0" err="1" smtClean="0"/>
              <a:t>Deweer</a:t>
            </a:r>
            <a:endParaRPr lang="en-GB" dirty="0" smtClean="0"/>
          </a:p>
          <a:p>
            <a:r>
              <a:rPr lang="en-GB" dirty="0" err="1" smtClean="0"/>
              <a:t>Nobels</a:t>
            </a:r>
            <a:r>
              <a:rPr lang="en-GB" dirty="0" smtClean="0"/>
              <a:t>: difficult to grasp</a:t>
            </a:r>
            <a:r>
              <a:rPr lang="en-GB" baseline="0" dirty="0" smtClean="0"/>
              <a:t> that rates went down. Maybe the question was formulated better, yielding more correct results in audit 4 (previous rates were inflated).</a:t>
            </a:r>
          </a:p>
          <a:p>
            <a:r>
              <a:rPr lang="en-GB" baseline="0" dirty="0" smtClean="0"/>
              <a:t>-&gt; “Was off-loading provided? Yes, by…” was replaced with “Was immobilisation provided to off-load the ulcer? Yes, immobilisation by…” COULD THIS EXPLAIN THE DECLINE???</a:t>
            </a:r>
            <a:endParaRPr lang="en-GB" dirty="0" smtClean="0"/>
          </a:p>
          <a:p>
            <a:endParaRPr lang="en-GB" dirty="0" smtClean="0"/>
          </a:p>
          <a:p>
            <a:r>
              <a:rPr lang="en-GB" dirty="0" smtClean="0"/>
              <a:t>There was only a significant increase in the “none” category.</a:t>
            </a:r>
            <a:r>
              <a:rPr lang="en-GB" baseline="0" dirty="0" smtClean="0"/>
              <a:t> All other categories decreased, especially shoes, but not significantly.</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20</a:t>
            </a:fld>
            <a:endParaRPr lang="fr-FR"/>
          </a:p>
        </p:txBody>
      </p:sp>
    </p:spTree>
    <p:extLst>
      <p:ext uri="{BB962C8B-B14F-4D97-AF65-F5344CB8AC3E}">
        <p14:creationId xmlns="" xmlns:p14="http://schemas.microsoft.com/office/powerpoint/2010/main" val="214446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smtClean="0"/>
              <a:t>DROP for Eenkhoorn, </a:t>
            </a:r>
            <a:r>
              <a:rPr lang="en-GB" dirty="0" err="1" smtClean="0"/>
              <a:t>Nobels</a:t>
            </a:r>
            <a:endParaRPr lang="en-GB" dirty="0" smtClean="0"/>
          </a:p>
          <a:p>
            <a:r>
              <a:rPr lang="en-GB" dirty="0" smtClean="0"/>
              <a:t>“No off-loading” increased in most </a:t>
            </a:r>
            <a:r>
              <a:rPr lang="en-GB" dirty="0" err="1" smtClean="0"/>
              <a:t>centers</a:t>
            </a:r>
            <a:r>
              <a:rPr lang="en-GB" dirty="0" smtClean="0"/>
              <a:t> (orange) and decreased in only a minority (grey).</a:t>
            </a:r>
          </a:p>
          <a:p>
            <a:endParaRPr lang="en-GB" dirty="0" smtClean="0"/>
          </a:p>
          <a:p>
            <a:r>
              <a:rPr lang="en-GB" dirty="0" smtClean="0"/>
              <a:t>All ulcers were considered in this graph.</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21</a:t>
            </a:fld>
            <a:endParaRPr lang="fr-FR"/>
          </a:p>
        </p:txBody>
      </p:sp>
    </p:spTree>
    <p:extLst>
      <p:ext uri="{BB962C8B-B14F-4D97-AF65-F5344CB8AC3E}">
        <p14:creationId xmlns="" xmlns:p14="http://schemas.microsoft.com/office/powerpoint/2010/main" val="211529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DROP for </a:t>
            </a:r>
            <a:r>
              <a:rPr lang="en-GB" dirty="0" err="1" smtClean="0"/>
              <a:t>Randon</a:t>
            </a:r>
            <a:endParaRPr lang="en-GB" dirty="0" smtClean="0"/>
          </a:p>
          <a:p>
            <a:r>
              <a:rPr lang="en-GB" dirty="0" smtClean="0"/>
              <a:t>Complete overview of the use of vascular diagnostics.</a:t>
            </a:r>
            <a:r>
              <a:rPr lang="en-GB" baseline="0" dirty="0" smtClean="0"/>
              <a:t> Less ABI, but more duplex, so in the end still ~30% without any exam.</a:t>
            </a:r>
          </a:p>
          <a:p>
            <a:endParaRPr lang="en-GB" baseline="0" dirty="0" smtClean="0"/>
          </a:p>
          <a:p>
            <a:r>
              <a:rPr lang="en-GB" baseline="0" dirty="0" smtClean="0"/>
              <a:t>The aim of the questionnaire was to capture the vascular </a:t>
            </a:r>
            <a:r>
              <a:rPr lang="en-GB" b="1" baseline="0" dirty="0" smtClean="0"/>
              <a:t>imaging </a:t>
            </a:r>
            <a:r>
              <a:rPr lang="en-GB" baseline="0" dirty="0" smtClean="0"/>
              <a:t>technique called “Arterial duplex / Echo-</a:t>
            </a:r>
            <a:r>
              <a:rPr lang="en-GB" baseline="0" dirty="0" err="1" smtClean="0"/>
              <a:t>doppler</a:t>
            </a:r>
            <a:r>
              <a:rPr lang="en-GB" baseline="0" dirty="0" smtClean="0"/>
              <a:t>”, not exams using a handheld vascular </a:t>
            </a:r>
            <a:r>
              <a:rPr lang="en-GB" baseline="0" dirty="0" err="1" smtClean="0"/>
              <a:t>doppler</a:t>
            </a:r>
            <a:r>
              <a:rPr lang="en-GB" baseline="0" dirty="0" smtClean="0"/>
              <a:t> device. Was there confusion about this??? Apparently yes.</a:t>
            </a:r>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22</a:t>
            </a:fld>
            <a:endParaRPr lang="fr-FR"/>
          </a:p>
        </p:txBody>
      </p:sp>
    </p:spTree>
    <p:extLst>
      <p:ext uri="{BB962C8B-B14F-4D97-AF65-F5344CB8AC3E}">
        <p14:creationId xmlns:p14="http://schemas.microsoft.com/office/powerpoint/2010/main" xmlns="" val="43350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smtClean="0"/>
              <a:t>DROP for </a:t>
            </a:r>
            <a:r>
              <a:rPr lang="en-GB" dirty="0" err="1" smtClean="0"/>
              <a:t>Eenkhoorn</a:t>
            </a:r>
            <a:endParaRPr lang="en-GB" dirty="0" smtClean="0"/>
          </a:p>
          <a:p>
            <a:r>
              <a:rPr lang="en-GB" dirty="0" smtClean="0"/>
              <a:t>Compared to the situation with regard to off-loading, here the score in audit 3 is a better</a:t>
            </a:r>
            <a:r>
              <a:rPr lang="en-GB" baseline="0" dirty="0" smtClean="0"/>
              <a:t> predictor for score in audit 4. Some centres saw a big increase in vascular imaging, among which some of the lower scoring centres in audit 3. However, this increase was most pronounced in the group with normal perfusion (see previous slide).</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23</a:t>
            </a:fld>
            <a:endParaRPr lang="fr-FR"/>
          </a:p>
        </p:txBody>
      </p:sp>
    </p:spTree>
    <p:extLst>
      <p:ext uri="{BB962C8B-B14F-4D97-AF65-F5344CB8AC3E}">
        <p14:creationId xmlns:p14="http://schemas.microsoft.com/office/powerpoint/2010/main" xmlns="" val="239936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Randon:</a:t>
            </a:r>
            <a:r>
              <a:rPr lang="en-GB" baseline="0" dirty="0" smtClean="0"/>
              <a:t> of the 30% with CLI that were not </a:t>
            </a:r>
            <a:r>
              <a:rPr lang="en-GB" baseline="0" dirty="0" err="1" smtClean="0"/>
              <a:t>revasc</a:t>
            </a:r>
            <a:r>
              <a:rPr lang="en-GB" baseline="0" dirty="0" smtClean="0"/>
              <a:t>, what was DFU healing </a:t>
            </a:r>
            <a:r>
              <a:rPr lang="en-GB" baseline="0" dirty="0" err="1" smtClean="0"/>
              <a:t>prob</a:t>
            </a:r>
            <a:r>
              <a:rPr lang="en-GB" baseline="0" dirty="0" smtClean="0"/>
              <a:t> and </a:t>
            </a:r>
            <a:r>
              <a:rPr lang="en-GB" baseline="0" dirty="0" err="1" smtClean="0"/>
              <a:t>maj</a:t>
            </a:r>
            <a:r>
              <a:rPr lang="en-GB" baseline="0" dirty="0" smtClean="0"/>
              <a:t> amp </a:t>
            </a:r>
            <a:r>
              <a:rPr lang="en-GB" baseline="0" dirty="0" err="1" smtClean="0"/>
              <a:t>prob</a:t>
            </a:r>
            <a:r>
              <a:rPr lang="en-GB" baseline="0" dirty="0" smtClean="0"/>
              <a:t>? Compare to those that were </a:t>
            </a:r>
            <a:r>
              <a:rPr lang="en-GB" baseline="0" dirty="0" err="1" smtClean="0"/>
              <a:t>revasc</a:t>
            </a:r>
            <a:r>
              <a:rPr lang="en-GB" baseline="0" dirty="0" smtClean="0"/>
              <a:t/>
            </a:r>
            <a:br>
              <a:rPr lang="en-GB" baseline="0" dirty="0" smtClean="0"/>
            </a:br>
            <a:r>
              <a:rPr lang="en-GB" baseline="0" dirty="0" smtClean="0"/>
              <a:t>-&gt; should correct for other case-mix factors…</a:t>
            </a:r>
          </a:p>
          <a:p>
            <a:r>
              <a:rPr lang="en-GB" baseline="0" dirty="0" smtClean="0"/>
              <a:t>Randon: these 30%, did they have more history of LL </a:t>
            </a:r>
            <a:r>
              <a:rPr lang="en-GB" baseline="0" dirty="0" err="1" smtClean="0"/>
              <a:t>revasc</a:t>
            </a:r>
            <a:r>
              <a:rPr lang="en-GB" baseline="0" dirty="0" smtClean="0"/>
              <a:t> than the other 70%?-&gt; no</a:t>
            </a:r>
            <a:endParaRPr lang="en-GB" dirty="0" smtClean="0"/>
          </a:p>
          <a:p>
            <a:r>
              <a:rPr lang="en-GB" dirty="0" smtClean="0"/>
              <a:t>Rate of revascularization is highest in patients with critical limb ischemia.</a:t>
            </a:r>
            <a:r>
              <a:rPr lang="en-GB" baseline="0" dirty="0" smtClean="0"/>
              <a:t> Has remained stable around 70%.</a:t>
            </a:r>
            <a:endParaRPr lang="en-GB" dirty="0" smtClean="0"/>
          </a:p>
          <a:p>
            <a:endParaRPr lang="en-GB" dirty="0" smtClean="0"/>
          </a:p>
          <a:p>
            <a:r>
              <a:rPr lang="en-GB" dirty="0" smtClean="0"/>
              <a:t>For PEDIS-P</a:t>
            </a:r>
            <a:r>
              <a:rPr lang="en-GB" baseline="0" dirty="0" smtClean="0"/>
              <a:t> 3, t</a:t>
            </a:r>
            <a:r>
              <a:rPr lang="en-GB" dirty="0" smtClean="0"/>
              <a:t>hose</a:t>
            </a:r>
            <a:r>
              <a:rPr lang="en-GB" baseline="0" dirty="0" smtClean="0"/>
              <a:t> not </a:t>
            </a:r>
            <a:r>
              <a:rPr lang="en-GB" baseline="0" dirty="0" err="1" smtClean="0"/>
              <a:t>revascularized</a:t>
            </a:r>
            <a:r>
              <a:rPr lang="en-GB" baseline="0" dirty="0" smtClean="0"/>
              <a:t> (the remaining 30%) do not differ significantly from those who are, with regard to any of the parameters included in IQED-Foot.</a:t>
            </a:r>
          </a:p>
          <a:p>
            <a:pPr defTabSz="844083" eaLnBrk="0" fontAlgn="base" hangingPunct="0">
              <a:spcBef>
                <a:spcPct val="30000"/>
              </a:spcBef>
              <a:spcAft>
                <a:spcPct val="0"/>
              </a:spcAft>
              <a:defRPr/>
            </a:pPr>
            <a:r>
              <a:rPr lang="en-GB" dirty="0" smtClean="0"/>
              <a:t>For PEDIS-P</a:t>
            </a:r>
            <a:r>
              <a:rPr lang="en-GB" baseline="0" dirty="0" smtClean="0"/>
              <a:t> 2, t</a:t>
            </a:r>
            <a:r>
              <a:rPr lang="en-GB" dirty="0" smtClean="0"/>
              <a:t>hose</a:t>
            </a:r>
            <a:r>
              <a:rPr lang="en-GB" baseline="0" dirty="0" smtClean="0"/>
              <a:t> not </a:t>
            </a:r>
            <a:r>
              <a:rPr lang="en-GB" baseline="0" dirty="0" err="1" smtClean="0"/>
              <a:t>revascularized</a:t>
            </a:r>
            <a:r>
              <a:rPr lang="en-GB" baseline="0" dirty="0" smtClean="0"/>
              <a:t> are significantly older than those who are (73.8 </a:t>
            </a:r>
            <a:r>
              <a:rPr lang="en-GB" baseline="0" dirty="0" err="1" smtClean="0"/>
              <a:t>vs</a:t>
            </a:r>
            <a:r>
              <a:rPr lang="en-GB" baseline="0" dirty="0" smtClean="0"/>
              <a:t> 71.5 years)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24</a:t>
            </a:fld>
            <a:endParaRPr lang="fr-FR"/>
          </a:p>
        </p:txBody>
      </p:sp>
    </p:spTree>
    <p:extLst>
      <p:ext uri="{BB962C8B-B14F-4D97-AF65-F5344CB8AC3E}">
        <p14:creationId xmlns:p14="http://schemas.microsoft.com/office/powerpoint/2010/main" xmlns="" val="4271549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smtClean="0"/>
              <a:t>DROP for Eenkhoorn, Randon</a:t>
            </a:r>
          </a:p>
          <a:p>
            <a:pPr defTabSz="844083" eaLnBrk="0" fontAlgn="base" hangingPunct="0">
              <a:spcBef>
                <a:spcPct val="30000"/>
              </a:spcBef>
              <a:spcAft>
                <a:spcPct val="0"/>
              </a:spcAft>
              <a:defRPr/>
            </a:pPr>
            <a:r>
              <a:rPr lang="en-GB" baseline="0" dirty="0" err="1" smtClean="0"/>
              <a:t>Nobels</a:t>
            </a:r>
            <a:r>
              <a:rPr lang="en-GB" baseline="0" dirty="0" smtClean="0"/>
              <a:t>: merge P2 and P3</a:t>
            </a:r>
          </a:p>
          <a:p>
            <a:pPr defTabSz="844083" eaLnBrk="0" fontAlgn="base" hangingPunct="0">
              <a:spcBef>
                <a:spcPct val="30000"/>
              </a:spcBef>
              <a:spcAft>
                <a:spcPct val="0"/>
              </a:spcAft>
              <a:defRPr/>
            </a:pPr>
            <a:endParaRPr lang="en-GB" dirty="0" smtClean="0"/>
          </a:p>
          <a:p>
            <a:r>
              <a:rPr lang="en-GB" dirty="0" smtClean="0"/>
              <a:t>Revascularization</a:t>
            </a:r>
            <a:r>
              <a:rPr lang="en-GB" baseline="0" dirty="0" smtClean="0"/>
              <a:t> in patients with critical limb ischemia (PEDIS-P = 3) was not investigated, because the low sample size per centre made benchmarking impossible.</a:t>
            </a:r>
          </a:p>
          <a:p>
            <a:endParaRPr lang="en-GB" baseline="0" dirty="0" smtClean="0"/>
          </a:p>
          <a:p>
            <a:r>
              <a:rPr lang="en-GB" baseline="0" dirty="0" smtClean="0"/>
              <a:t>In a relatively large group of patients with subcritical ischemia (PEDIS-P = 2), there is a lot of variation. This was also the case in audit 3, but rankings have changed a lot between both audits.</a:t>
            </a:r>
          </a:p>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25</a:t>
            </a:fld>
            <a:endParaRPr lang="fr-FR"/>
          </a:p>
        </p:txBody>
      </p:sp>
    </p:spTree>
    <p:extLst>
      <p:ext uri="{BB962C8B-B14F-4D97-AF65-F5344CB8AC3E}">
        <p14:creationId xmlns:p14="http://schemas.microsoft.com/office/powerpoint/2010/main" xmlns="" val="239936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Associations</a:t>
            </a:r>
            <a:r>
              <a:rPr lang="en-GB" baseline="0" dirty="0" smtClean="0"/>
              <a:t> with PEDIS-P are not interesting</a:t>
            </a:r>
          </a:p>
          <a:p>
            <a:r>
              <a:rPr lang="en-GB" baseline="0" dirty="0" err="1" smtClean="0"/>
              <a:t>Nobels</a:t>
            </a:r>
            <a:r>
              <a:rPr lang="en-GB" baseline="0" dirty="0" smtClean="0"/>
              <a:t>: variation between centres?</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26</a:t>
            </a:fld>
            <a:endParaRPr lang="fr-FR"/>
          </a:p>
        </p:txBody>
      </p:sp>
    </p:spTree>
    <p:extLst>
      <p:ext uri="{BB962C8B-B14F-4D97-AF65-F5344CB8AC3E}">
        <p14:creationId xmlns:p14="http://schemas.microsoft.com/office/powerpoint/2010/main" xmlns="" val="171845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regard to action</a:t>
            </a:r>
            <a:r>
              <a:rPr lang="en-GB" baseline="0" dirty="0" smtClean="0"/>
              <a:t> point 7: IQED-Foot is a good initiative and other countries are following, but it focuses only on the set of patients already having DFUs. We also need data to monitor the entire spectrum from risk assessment to ultimate outcome (e.g. rate of diabetes-related major amputation) to evaluate care policy.</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3</a:t>
            </a:fld>
            <a:endParaRPr lang="fr-FR"/>
          </a:p>
        </p:txBody>
      </p:sp>
    </p:spTree>
    <p:extLst>
      <p:ext uri="{BB962C8B-B14F-4D97-AF65-F5344CB8AC3E}">
        <p14:creationId xmlns="" xmlns:p14="http://schemas.microsoft.com/office/powerpoint/2010/main" val="175677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baseline="0" dirty="0" err="1" smtClean="0"/>
              <a:t>Nobels</a:t>
            </a:r>
            <a:r>
              <a:rPr lang="en-GB" baseline="0" dirty="0" smtClean="0"/>
              <a:t>: variation between centres?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27</a:t>
            </a:fld>
            <a:endParaRPr lang="fr-FR"/>
          </a:p>
        </p:txBody>
      </p:sp>
    </p:spTree>
    <p:extLst>
      <p:ext uri="{BB962C8B-B14F-4D97-AF65-F5344CB8AC3E}">
        <p14:creationId xmlns:p14="http://schemas.microsoft.com/office/powerpoint/2010/main" xmlns="" val="78187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significantly fewer major amputations</a:t>
            </a:r>
            <a:r>
              <a:rPr lang="en-GB" baseline="0" dirty="0" smtClean="0"/>
              <a:t> being performed in audit 4 compared to audit 3. In later slides the same trend is observed in a time-to-event analysis, although there it does not reach statistical significance.</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28</a:t>
            </a:fld>
            <a:endParaRPr lang="fr-FR"/>
          </a:p>
        </p:txBody>
      </p:sp>
    </p:spTree>
    <p:extLst>
      <p:ext uri="{BB962C8B-B14F-4D97-AF65-F5344CB8AC3E}">
        <p14:creationId xmlns:p14="http://schemas.microsoft.com/office/powerpoint/2010/main" xmlns="" val="274531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Randon:</a:t>
            </a:r>
            <a:r>
              <a:rPr lang="en-GB" baseline="0" dirty="0" smtClean="0"/>
              <a:t> how many ulcers were closed after 6 months? + risk factors for non-healing?</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29</a:t>
            </a:fld>
            <a:endParaRPr lang="fr-FR"/>
          </a:p>
        </p:txBody>
      </p:sp>
    </p:spTree>
    <p:extLst>
      <p:ext uri="{BB962C8B-B14F-4D97-AF65-F5344CB8AC3E}">
        <p14:creationId xmlns:p14="http://schemas.microsoft.com/office/powerpoint/2010/main" xmlns="" val="4271420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graph shows death as a first event. Overall</a:t>
            </a:r>
            <a:r>
              <a:rPr lang="en-GB" baseline="0" dirty="0" smtClean="0"/>
              <a:t> --</a:t>
            </a:r>
            <a:r>
              <a:rPr lang="en-GB" dirty="0" smtClean="0"/>
              <a:t> this means taking into account deaths that occurred</a:t>
            </a:r>
            <a:r>
              <a:rPr lang="en-GB" baseline="0" dirty="0" smtClean="0"/>
              <a:t> after healing or major amputation --, the rate of death at the end of follow-up is not that dramatically different: 6.1% in audit 2, 5.1% in in audit 3 and 7.5% in audit 4. The rates of death as a first event follow the time-to-event analysis shown in the graph: 3.3, 3.7 and 5.7% respectively. This suggests that among those who died in audit 4, fewer healing and/or major amputation took place compared to audits 2 and 3. This is especially the case for major amputation: among those who eventually died by the end of follow-up, 19.6% had experienced a prior major amputation in audit 2. This percentage was only 13.2% in audit 3 and 5.6% (!) in audit 4. Had the rate of major amputation in patients who died by the end of follow-up remained constant from audit 2 to 4, how would this have impacted on the major amputation rate as a first event? First, recall that the rate of major amputation as a first event, by the end of follow-up, was 3.5% in audit 2, 4.3% in audit 3 and 2.7% in audit 4. Had the rate of major amputation among those who eventually died remained at the level of audit 2, then the rates of major amputation as a first event would have been 5.2% in audit 3 and 4.2% in audit 4, i.e. not a decline with regard to audit 2! Therefore, these observations suggest that the decline in major amputation rate (as a first event) is mostly due to fewer major amputations being performed in those patients with a low life expectancy.</a:t>
            </a:r>
          </a:p>
          <a:p>
            <a:r>
              <a:rPr lang="en-GB" baseline="0" dirty="0" smtClean="0"/>
              <a:t>Of course this analysis has its limitations as major amputation may have caused death (e.g. as a result of complications). Nevertheless, this seems unlikely given the trend of both fewer major amputations and more deaths in audit 4.</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30</a:t>
            </a:fld>
            <a:endParaRPr lang="fr-FR"/>
          </a:p>
        </p:txBody>
      </p:sp>
    </p:spTree>
    <p:extLst>
      <p:ext uri="{BB962C8B-B14F-4D97-AF65-F5344CB8AC3E}">
        <p14:creationId xmlns:p14="http://schemas.microsoft.com/office/powerpoint/2010/main" xmlns="" val="234861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EC20B9DE-BBCF-4181-BD48-97F01B27D54F}" type="slidenum">
              <a:rPr lang="fr-BE" smtClean="0"/>
              <a:pPr/>
              <a:t>31</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25A0D7E-914D-4BA8-9A97-5EA52A57EF61}" type="slidenum">
              <a:rPr lang="en-GB" sz="1200" smtClean="0"/>
              <a:pPr/>
              <a:t>34</a:t>
            </a:fld>
            <a:endParaRPr lang="en-GB"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25A0D7E-914D-4BA8-9A97-5EA52A57EF61}" type="slidenum">
              <a:rPr lang="en-GB" sz="1200" smtClean="0"/>
              <a:pPr/>
              <a:t>35</a:t>
            </a:fld>
            <a:endParaRPr lang="en-GB"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25A0D7E-914D-4BA8-9A97-5EA52A57EF61}" type="slidenum">
              <a:rPr lang="en-GB" sz="1200" smtClean="0"/>
              <a:pPr/>
              <a:t>36</a:t>
            </a:fld>
            <a:endParaRPr lang="en-GB"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25A0D7E-914D-4BA8-9A97-5EA52A57EF61}" type="slidenum">
              <a:rPr lang="en-GB" sz="1200" smtClean="0"/>
              <a:pPr/>
              <a:t>37</a:t>
            </a:fld>
            <a:endParaRPr lang="en-GB"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UZA:</a:t>
            </a:r>
          </a:p>
          <a:p>
            <a:endParaRPr lang="en-GB" sz="1100" dirty="0" smtClean="0">
              <a:latin typeface="Arial" charset="0"/>
              <a:ea typeface="MS PGothic" pitchFamily="34" charset="-128"/>
            </a:endParaRPr>
          </a:p>
          <a:p>
            <a:r>
              <a:rPr lang="en-GB" sz="1100" dirty="0" smtClean="0">
                <a:latin typeface="Arial" charset="0"/>
                <a:ea typeface="MS PGothic" pitchFamily="34" charset="-128"/>
              </a:rPr>
              <a:t>o </a:t>
            </a:r>
            <a:r>
              <a:rPr lang="en-GB" sz="1100" dirty="0" err="1" smtClean="0">
                <a:latin typeface="Arial" charset="0"/>
                <a:ea typeface="MS PGothic" pitchFamily="34" charset="-128"/>
              </a:rPr>
              <a:t>Sneller</a:t>
            </a:r>
            <a:r>
              <a:rPr lang="en-GB" sz="1100" dirty="0" smtClean="0">
                <a:latin typeface="Arial" charset="0"/>
                <a:ea typeface="MS PGothic" pitchFamily="34" charset="-128"/>
              </a:rPr>
              <a:t> </a:t>
            </a:r>
            <a:r>
              <a:rPr lang="en-GB" sz="1100" dirty="0" err="1" smtClean="0">
                <a:latin typeface="Arial" charset="0"/>
                <a:ea typeface="MS PGothic" pitchFamily="34" charset="-128"/>
              </a:rPr>
              <a:t>verwijzen</a:t>
            </a:r>
            <a:endParaRPr lang="en-GB" sz="1100" dirty="0" smtClean="0">
              <a:latin typeface="Arial" charset="0"/>
              <a:ea typeface="MS PGothic" pitchFamily="34" charset="-128"/>
            </a:endParaRPr>
          </a:p>
          <a:p>
            <a:r>
              <a:rPr lang="en-GB" sz="1100" dirty="0" smtClean="0">
                <a:latin typeface="Arial" charset="0"/>
                <a:ea typeface="MS PGothic" pitchFamily="34" charset="-128"/>
              </a:rPr>
              <a:t>o </a:t>
            </a:r>
            <a:r>
              <a:rPr lang="en-GB" sz="1100" dirty="0" err="1" smtClean="0">
                <a:latin typeface="Arial" charset="0"/>
                <a:ea typeface="MS PGothic" pitchFamily="34" charset="-128"/>
              </a:rPr>
              <a:t>Multidisciplinair</a:t>
            </a:r>
            <a:r>
              <a:rPr lang="en-GB" sz="1100" dirty="0" smtClean="0">
                <a:latin typeface="Arial" charset="0"/>
                <a:ea typeface="MS PGothic" pitchFamily="34" charset="-128"/>
              </a:rPr>
              <a:t> </a:t>
            </a:r>
            <a:r>
              <a:rPr lang="en-GB" sz="1100" dirty="0" err="1" smtClean="0">
                <a:latin typeface="Arial" charset="0"/>
                <a:ea typeface="MS PGothic" pitchFamily="34" charset="-128"/>
              </a:rPr>
              <a:t>werken</a:t>
            </a:r>
            <a:endParaRPr lang="en-GB" sz="1100" dirty="0" smtClean="0">
              <a:latin typeface="Arial" charset="0"/>
              <a:ea typeface="MS PGothic" pitchFamily="34" charset="-128"/>
            </a:endParaRPr>
          </a:p>
          <a:p>
            <a:r>
              <a:rPr lang="nl-NL" sz="1100" dirty="0" smtClean="0">
                <a:latin typeface="Arial" charset="0"/>
                <a:ea typeface="MS PGothic" pitchFamily="34" charset="-128"/>
              </a:rPr>
              <a:t>o Gezien complexe internistische achtergrond van meeste patiënten is </a:t>
            </a:r>
            <a:r>
              <a:rPr lang="nl-NL" sz="1100" dirty="0" err="1" smtClean="0">
                <a:latin typeface="Arial" charset="0"/>
                <a:ea typeface="MS PGothic" pitchFamily="34" charset="-128"/>
              </a:rPr>
              <a:t>endocrino</a:t>
            </a:r>
            <a:r>
              <a:rPr lang="nl-NL" sz="1100" dirty="0" smtClean="0">
                <a:latin typeface="Arial" charset="0"/>
                <a:ea typeface="MS PGothic" pitchFamily="34" charset="-128"/>
              </a:rPr>
              <a:t>-input zeker gerechtvaardigd</a:t>
            </a:r>
          </a:p>
          <a:p>
            <a:r>
              <a:rPr lang="nl-NL" sz="1100" dirty="0" smtClean="0">
                <a:latin typeface="Arial" charset="0"/>
                <a:ea typeface="MS PGothic" pitchFamily="34" charset="-128"/>
              </a:rPr>
              <a:t>o Goede evolutie: kleinere wonden, goede vasculaire </a:t>
            </a:r>
            <a:r>
              <a:rPr lang="nl-NL" sz="1100" dirty="0" err="1" smtClean="0">
                <a:latin typeface="Arial" charset="0"/>
                <a:ea typeface="MS PGothic" pitchFamily="34" charset="-128"/>
              </a:rPr>
              <a:t>work</a:t>
            </a:r>
            <a:r>
              <a:rPr lang="nl-NL" sz="1100" dirty="0" smtClean="0">
                <a:latin typeface="Arial" charset="0"/>
                <a:ea typeface="MS PGothic" pitchFamily="34" charset="-128"/>
              </a:rPr>
              <a:t>-up, minder amputaties MAAR er blijven</a:t>
            </a:r>
          </a:p>
          <a:p>
            <a:r>
              <a:rPr lang="nl-NL" sz="1100" dirty="0" smtClean="0">
                <a:latin typeface="Arial" charset="0"/>
                <a:ea typeface="MS PGothic" pitchFamily="34" charset="-128"/>
              </a:rPr>
              <a:t>aandachtspunten, preventie is iets waar endocrinologen kunnen helpen!</a:t>
            </a:r>
          </a:p>
          <a:p>
            <a:r>
              <a:rPr lang="nl-NL" sz="1100" dirty="0" smtClean="0">
                <a:latin typeface="Arial" charset="0"/>
                <a:ea typeface="MS PGothic" pitchFamily="34" charset="-128"/>
              </a:rPr>
              <a:t>o Dit alles moet op 1 slide staan</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39</a:t>
            </a:fld>
            <a:endParaRPr lang="fr-FR"/>
          </a:p>
        </p:txBody>
      </p:sp>
    </p:spTree>
    <p:extLst>
      <p:ext uri="{BB962C8B-B14F-4D97-AF65-F5344CB8AC3E}">
        <p14:creationId xmlns:p14="http://schemas.microsoft.com/office/powerpoint/2010/main" xmlns="" val="410188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UZA: very important</a:t>
            </a:r>
          </a:p>
          <a:p>
            <a:r>
              <a:rPr lang="en-GB" dirty="0" smtClean="0"/>
              <a:t>In 2014, most patients were referred by a doctor from within the hospital.</a:t>
            </a:r>
            <a:r>
              <a:rPr lang="en-GB" baseline="0" dirty="0" smtClean="0"/>
              <a:t> Next come “own initiative” and GP. In 2011, there was more referral by doctors and less by paramedical and on own initiative, compared to 2014.</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5</a:t>
            </a:fld>
            <a:endParaRPr lang="fr-FR"/>
          </a:p>
        </p:txBody>
      </p:sp>
    </p:spTree>
    <p:extLst>
      <p:ext uri="{BB962C8B-B14F-4D97-AF65-F5344CB8AC3E}">
        <p14:creationId xmlns="" xmlns:p14="http://schemas.microsoft.com/office/powerpoint/2010/main" val="2864779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40</a:t>
            </a:fld>
            <a:endParaRPr lang="fr-FR"/>
          </a:p>
        </p:txBody>
      </p:sp>
    </p:spTree>
    <p:extLst>
      <p:ext uri="{BB962C8B-B14F-4D97-AF65-F5344CB8AC3E}">
        <p14:creationId xmlns:p14="http://schemas.microsoft.com/office/powerpoint/2010/main" xmlns="" val="359423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follow-up on “alarming” or other trends could be a more participative process involving direct exchanges</a:t>
            </a:r>
            <a:r>
              <a:rPr lang="en-GB" baseline="0" dirty="0" smtClean="0"/>
              <a:t> between DFCs. Mutual visits or actual peer review come to mind. </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41</a:t>
            </a:fld>
            <a:endParaRPr lang="fr-FR"/>
          </a:p>
        </p:txBody>
      </p:sp>
    </p:spTree>
    <p:extLst>
      <p:ext uri="{BB962C8B-B14F-4D97-AF65-F5344CB8AC3E}">
        <p14:creationId xmlns:p14="http://schemas.microsoft.com/office/powerpoint/2010/main" xmlns="" val="1265548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53F2E0-B87E-421A-83C6-E5E2EEEFA278}" type="slidenum">
              <a:rPr lang="en-GB" smtClean="0"/>
              <a:pPr/>
              <a:t>44</a:t>
            </a:fld>
            <a:endParaRPr lang="en-GB"/>
          </a:p>
        </p:txBody>
      </p:sp>
    </p:spTree>
    <p:extLst>
      <p:ext uri="{BB962C8B-B14F-4D97-AF65-F5344CB8AC3E}">
        <p14:creationId xmlns:p14="http://schemas.microsoft.com/office/powerpoint/2010/main" xmlns="" val="385536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UZA: very important</a:t>
            </a:r>
          </a:p>
          <a:p>
            <a:r>
              <a:rPr lang="en-GB" dirty="0" smtClean="0"/>
              <a:t>Foot attack principle!</a:t>
            </a:r>
          </a:p>
          <a:p>
            <a:endParaRPr lang="en-GB" dirty="0" smtClean="0"/>
          </a:p>
          <a:p>
            <a:r>
              <a:rPr lang="en-GB" dirty="0" smtClean="0"/>
              <a:t>“Seen” vs. “treated”! waiting times in hospitals! At a national level, there is a tendency</a:t>
            </a:r>
            <a:r>
              <a:rPr lang="en-GB" baseline="0" dirty="0" smtClean="0"/>
              <a:t> towards shorter delays, but not significant.</a:t>
            </a:r>
          </a:p>
          <a:p>
            <a:endParaRPr lang="en-GB" baseline="0" dirty="0" smtClean="0"/>
          </a:p>
          <a:p>
            <a:r>
              <a:rPr lang="en-GB" dirty="0" smtClean="0"/>
              <a:t>Referral delay is significantly shorte</a:t>
            </a:r>
            <a:r>
              <a:rPr lang="en-GB" baseline="0" dirty="0" smtClean="0"/>
              <a:t>r if patient comes on own initiative (more frequently patients with a history of DFU, not shown). It is longer if patient comes from another hospital.</a:t>
            </a:r>
            <a:endParaRPr lang="en-GB" dirty="0" smtClean="0"/>
          </a:p>
          <a:p>
            <a:endParaRPr lang="en-GB" dirty="0" smtClean="0"/>
          </a:p>
          <a:p>
            <a:r>
              <a:rPr lang="en-GB" dirty="0" smtClean="0"/>
              <a:t>Not shown: significant effect of “MD, other hospital” only exists </a:t>
            </a:r>
            <a:r>
              <a:rPr lang="en-GB" baseline="0" dirty="0" smtClean="0"/>
              <a:t>in Dutch-speaking DFCs. By contrast, the effect of “paramedical” is more pronounced in French-speaking DFCs and the delay comparable to “patient’s initiative”.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6</a:t>
            </a:fld>
            <a:endParaRPr lang="fr-FR"/>
          </a:p>
        </p:txBody>
      </p:sp>
    </p:spTree>
    <p:extLst>
      <p:ext uri="{BB962C8B-B14F-4D97-AF65-F5344CB8AC3E}">
        <p14:creationId xmlns="" xmlns:p14="http://schemas.microsoft.com/office/powerpoint/2010/main" val="258808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UZA: important</a:t>
            </a:r>
          </a:p>
          <a:p>
            <a:r>
              <a:rPr lang="en-GB" dirty="0" smtClean="0"/>
              <a:t>DFU severity increases with increasing referral delay. Does not take into account patient-related factors that may</a:t>
            </a:r>
            <a:r>
              <a:rPr lang="en-GB" baseline="0" dirty="0" smtClean="0"/>
              <a:t> affect both referral delay and DFU severity (e.g. age). </a:t>
            </a:r>
            <a:r>
              <a:rPr lang="en-GB" baseline="0" dirty="0" err="1" smtClean="0"/>
              <a:t>Nobels</a:t>
            </a:r>
            <a:r>
              <a:rPr lang="en-GB" baseline="0" dirty="0" smtClean="0"/>
              <a:t>: Deep infection is perceived to be an urgent reason for referral to the DFC</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7</a:t>
            </a:fld>
            <a:endParaRPr lang="fr-FR"/>
          </a:p>
        </p:txBody>
      </p:sp>
    </p:spTree>
    <p:extLst>
      <p:ext uri="{BB962C8B-B14F-4D97-AF65-F5344CB8AC3E}">
        <p14:creationId xmlns="" xmlns:p14="http://schemas.microsoft.com/office/powerpoint/2010/main" val="81710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Referral delay distribution as a function of referral pattern. Ranked from shortest</a:t>
            </a:r>
            <a:r>
              <a:rPr lang="en-GB" baseline="0" dirty="0" smtClean="0"/>
              <a:t> to longest delay.</a:t>
            </a:r>
            <a:endParaRPr lang="en-GB" dirty="0" smtClean="0"/>
          </a:p>
          <a:p>
            <a:r>
              <a:rPr lang="en-GB" dirty="0" smtClean="0"/>
              <a:t>Referral delay is significantly shorte</a:t>
            </a:r>
            <a:r>
              <a:rPr lang="en-GB" baseline="0" dirty="0" smtClean="0"/>
              <a:t>r if patient comes on own initiative (more frequently patients with a history of DFU, not shown). It is longer if patient comes from another hospital. The three middle patterns are comparable.</a:t>
            </a:r>
            <a:endParaRPr lang="en-GB" dirty="0" smtClean="0"/>
          </a:p>
          <a:p>
            <a:endParaRPr lang="en-GB" dirty="0" smtClean="0"/>
          </a:p>
          <a:p>
            <a:r>
              <a:rPr lang="en-GB" dirty="0" smtClean="0"/>
              <a:t>Not shown: significant effect of “MD, other hospital” only exists </a:t>
            </a:r>
            <a:r>
              <a:rPr lang="en-GB" baseline="0" dirty="0" smtClean="0"/>
              <a:t>in Dutch-speaking DFCs. By contrast, the effect of “paramedical” is more pronounced in French-speaking DFCs and the delay comparable to “patient’s initiative”.</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8</a:t>
            </a:fld>
            <a:endParaRPr lang="fr-FR"/>
          </a:p>
        </p:txBody>
      </p:sp>
    </p:spTree>
    <p:extLst>
      <p:ext uri="{BB962C8B-B14F-4D97-AF65-F5344CB8AC3E}">
        <p14:creationId xmlns:p14="http://schemas.microsoft.com/office/powerpoint/2010/main" xmlns="" val="267730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Deweer: try to condens</a:t>
            </a:r>
            <a:r>
              <a:rPr lang="en-GB" baseline="0" dirty="0" smtClean="0"/>
              <a:t>e on 1 slide</a:t>
            </a:r>
          </a:p>
          <a:p>
            <a:r>
              <a:rPr lang="en-GB" baseline="0" dirty="0" smtClean="0"/>
              <a:t>UZA: put on 1 slide, focus on: sex, diabetes type, renal, </a:t>
            </a:r>
            <a:r>
              <a:rPr lang="en-GB" baseline="0" dirty="0" err="1" smtClean="0"/>
              <a:t>macrovasc</a:t>
            </a:r>
            <a:r>
              <a:rPr lang="en-GB" baseline="0" dirty="0" smtClean="0"/>
              <a:t>, PAD, DFU history</a:t>
            </a:r>
          </a:p>
          <a:p>
            <a:endParaRPr lang="en-GB" baseline="0" dirty="0" smtClean="0"/>
          </a:p>
          <a:p>
            <a:pPr defTabSz="844083" eaLnBrk="0" fontAlgn="base" hangingPunct="0">
              <a:spcBef>
                <a:spcPct val="30000"/>
              </a:spcBef>
              <a:spcAft>
                <a:spcPct val="0"/>
              </a:spcAft>
              <a:defRPr/>
            </a:pPr>
            <a:r>
              <a:rPr lang="en-GB" baseline="0" dirty="0" smtClean="0"/>
              <a:t>-&gt; Will keep slides but focus on sex, diabetes type, renal, </a:t>
            </a:r>
            <a:r>
              <a:rPr lang="en-GB" baseline="0" dirty="0" err="1" smtClean="0"/>
              <a:t>macrovasc</a:t>
            </a:r>
            <a:r>
              <a:rPr lang="en-GB" baseline="0" dirty="0" smtClean="0"/>
              <a:t>, PAD, DFU history</a:t>
            </a:r>
          </a:p>
          <a:p>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12</a:t>
            </a:fld>
            <a:endParaRPr lang="fr-FR"/>
          </a:p>
        </p:txBody>
      </p:sp>
    </p:spTree>
    <p:extLst>
      <p:ext uri="{BB962C8B-B14F-4D97-AF65-F5344CB8AC3E}">
        <p14:creationId xmlns="" xmlns:p14="http://schemas.microsoft.com/office/powerpoint/2010/main" val="102772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GB" dirty="0" err="1" smtClean="0"/>
              <a:t>Nobels</a:t>
            </a:r>
            <a:r>
              <a:rPr lang="en-GB" dirty="0" smtClean="0"/>
              <a:t>: drop toes, mid </a:t>
            </a:r>
            <a:r>
              <a:rPr lang="en-GB" dirty="0" err="1" smtClean="0"/>
              <a:t>hindfoot</a:t>
            </a:r>
            <a:r>
              <a:rPr lang="en-GB" baseline="0" dirty="0" smtClean="0"/>
              <a:t> details (only keep plantar/dorsal)</a:t>
            </a:r>
          </a:p>
          <a:p>
            <a:pPr defTabSz="844083" eaLnBrk="0" fontAlgn="base" hangingPunct="0">
              <a:spcBef>
                <a:spcPct val="30000"/>
              </a:spcBef>
              <a:spcAft>
                <a:spcPct val="0"/>
              </a:spcAft>
              <a:defRPr/>
            </a:pPr>
            <a:r>
              <a:rPr lang="en-GB" baseline="0" dirty="0" smtClean="0"/>
              <a:t>UZA: only keep heat map</a:t>
            </a:r>
            <a:endParaRPr lang="en-GB" dirty="0" smtClean="0"/>
          </a:p>
          <a:p>
            <a:pPr defTabSz="844083" eaLnBrk="0" fontAlgn="base" hangingPunct="0">
              <a:spcBef>
                <a:spcPct val="30000"/>
              </a:spcBef>
              <a:spcAft>
                <a:spcPct val="0"/>
              </a:spcAft>
              <a:defRPr/>
            </a:pPr>
            <a:endParaRPr lang="en-GB" dirty="0" smtClean="0"/>
          </a:p>
          <a:p>
            <a:pPr defTabSz="844083" eaLnBrk="0" fontAlgn="base" hangingPunct="0">
              <a:spcBef>
                <a:spcPct val="30000"/>
              </a:spcBef>
              <a:spcAft>
                <a:spcPct val="0"/>
              </a:spcAft>
              <a:defRPr/>
            </a:pPr>
            <a:r>
              <a:rPr lang="en-GB" dirty="0" smtClean="0"/>
              <a:t>Centres indicated ulcer</a:t>
            </a:r>
            <a:r>
              <a:rPr lang="en-GB" baseline="0" dirty="0" smtClean="0"/>
              <a:t> location on the chart shown here (1-26). The heat map shows the most frequent ulcer locations: hallux, 1</a:t>
            </a:r>
            <a:r>
              <a:rPr lang="en-GB" baseline="30000" dirty="0" smtClean="0"/>
              <a:t>st</a:t>
            </a:r>
            <a:r>
              <a:rPr lang="en-GB" baseline="0" dirty="0" smtClean="0"/>
              <a:t> metatarsal and heel account for ~40% of ulcers.</a:t>
            </a:r>
          </a:p>
          <a:p>
            <a:pPr defTabSz="844083" eaLnBrk="0" fontAlgn="base" hangingPunct="0">
              <a:spcBef>
                <a:spcPct val="30000"/>
              </a:spcBef>
              <a:spcAft>
                <a:spcPct val="0"/>
              </a:spcAft>
              <a:defRPr/>
            </a:pPr>
            <a:endParaRPr lang="en-GB" dirty="0" smtClean="0"/>
          </a:p>
          <a:p>
            <a:r>
              <a:rPr lang="en-GB" baseline="0" dirty="0" smtClean="0"/>
              <a:t>Location was further categorised as plantar vs. dorsal and as toes, </a:t>
            </a:r>
            <a:r>
              <a:rPr lang="en-GB" baseline="0" dirty="0" err="1" smtClean="0"/>
              <a:t>midfoot</a:t>
            </a:r>
            <a:r>
              <a:rPr lang="en-GB" baseline="0" dirty="0" smtClean="0"/>
              <a:t> and </a:t>
            </a:r>
            <a:r>
              <a:rPr lang="en-GB" baseline="0" dirty="0" err="1" smtClean="0"/>
              <a:t>hindfoot</a:t>
            </a:r>
            <a:r>
              <a:rPr lang="en-GB" baseline="0" dirty="0" smtClean="0"/>
              <a:t>. Note that there were almost as many dorsal ulcers as plantar ulcers.</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13</a:t>
            </a:fld>
            <a:endParaRPr lang="fr-FR"/>
          </a:p>
        </p:txBody>
      </p:sp>
    </p:spTree>
    <p:extLst>
      <p:ext uri="{BB962C8B-B14F-4D97-AF65-F5344CB8AC3E}">
        <p14:creationId xmlns="" xmlns:p14="http://schemas.microsoft.com/office/powerpoint/2010/main" val="272971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DROP for</a:t>
            </a:r>
            <a:r>
              <a:rPr lang="en-GB" baseline="0" dirty="0" smtClean="0"/>
              <a:t> </a:t>
            </a:r>
            <a:r>
              <a:rPr lang="en-GB" baseline="0" dirty="0" err="1" smtClean="0"/>
              <a:t>Nobels</a:t>
            </a:r>
            <a:endParaRPr lang="en-GB" dirty="0" smtClean="0"/>
          </a:p>
          <a:p>
            <a:r>
              <a:rPr lang="en-GB" dirty="0" smtClean="0"/>
              <a:t>The red arrows indicate a significant</a:t>
            </a:r>
            <a:r>
              <a:rPr lang="en-GB" baseline="0" dirty="0" smtClean="0"/>
              <a:t> decrease in severity (more Wagner 2 and 3 ulcers).</a:t>
            </a:r>
            <a:endParaRPr lang="en-GB" dirty="0"/>
          </a:p>
        </p:txBody>
      </p:sp>
      <p:sp>
        <p:nvSpPr>
          <p:cNvPr id="4" name="Slide Number Placeholder 3"/>
          <p:cNvSpPr>
            <a:spLocks noGrp="1"/>
          </p:cNvSpPr>
          <p:nvPr>
            <p:ph type="sldNum" sz="quarter" idx="10"/>
          </p:nvPr>
        </p:nvSpPr>
        <p:spPr/>
        <p:txBody>
          <a:bodyPr/>
          <a:lstStyle/>
          <a:p>
            <a:pPr>
              <a:defRPr/>
            </a:pPr>
            <a:fld id="{A04635F8-F4E6-49AC-9933-89EACA33D6B0}" type="slidenum">
              <a:rPr lang="fr-FR" smtClean="0"/>
              <a:pPr>
                <a:defRPr/>
              </a:pPr>
              <a:t>14</a:t>
            </a:fld>
            <a:endParaRPr lang="fr-FR"/>
          </a:p>
        </p:txBody>
      </p:sp>
    </p:spTree>
    <p:extLst>
      <p:ext uri="{BB962C8B-B14F-4D97-AF65-F5344CB8AC3E}">
        <p14:creationId xmlns:p14="http://schemas.microsoft.com/office/powerpoint/2010/main" xmlns="" val="3781354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4578" name="Picture 2" descr="E:\adelphi\siobahn3\insulin-t.tif"/>
          <p:cNvPicPr>
            <a:picLocks noChangeAspect="1" noChangeArrowheads="1"/>
          </p:cNvPicPr>
          <p:nvPr/>
        </p:nvPicPr>
        <p:blipFill>
          <a:blip r:embed="rId2" cstate="print"/>
          <a:srcRect/>
          <a:stretch>
            <a:fillRect/>
          </a:stretch>
        </p:blipFill>
        <p:spPr bwMode="hidden">
          <a:xfrm>
            <a:off x="0" y="0"/>
            <a:ext cx="9144000" cy="6858000"/>
          </a:xfrm>
          <a:prstGeom prst="rect">
            <a:avLst/>
          </a:prstGeom>
          <a:noFill/>
        </p:spPr>
      </p:pic>
      <p:sp>
        <p:nvSpPr>
          <p:cNvPr id="24579" name="Rectangle 3"/>
          <p:cNvSpPr>
            <a:spLocks noGrp="1" noChangeArrowheads="1"/>
          </p:cNvSpPr>
          <p:nvPr>
            <p:ph type="ctrTitle"/>
          </p:nvPr>
        </p:nvSpPr>
        <p:spPr>
          <a:xfrm>
            <a:off x="838200" y="1847850"/>
            <a:ext cx="7467600" cy="1143000"/>
          </a:xfrm>
        </p:spPr>
        <p:txBody>
          <a:bodyPr anchor="b"/>
          <a:lstStyle>
            <a:lvl1pPr>
              <a:defRPr sz="3600"/>
            </a:lvl1pPr>
          </a:lstStyle>
          <a:p>
            <a:r>
              <a:rPr lang="fr-FR" dirty="0" smtClean="0"/>
              <a:t>Cliquez pour modifier le style du titre</a:t>
            </a:r>
            <a:endParaRPr lang="en-GB" dirty="0"/>
          </a:p>
        </p:txBody>
      </p:sp>
      <p:sp>
        <p:nvSpPr>
          <p:cNvPr id="24580" name="Rectangle 4"/>
          <p:cNvSpPr>
            <a:spLocks noGrp="1" noChangeArrowheads="1"/>
          </p:cNvSpPr>
          <p:nvPr>
            <p:ph type="subTitle" idx="1"/>
          </p:nvPr>
        </p:nvSpPr>
        <p:spPr>
          <a:xfrm>
            <a:off x="1295400" y="3295650"/>
            <a:ext cx="6553200" cy="690563"/>
          </a:xfrm>
        </p:spPr>
        <p:txBody>
          <a:bodyPr/>
          <a:lstStyle>
            <a:lvl1pPr marL="0" indent="0" algn="ctr">
              <a:buFontTx/>
              <a:buNone/>
              <a:defRPr sz="3200"/>
            </a:lvl1pPr>
          </a:lstStyle>
          <a:p>
            <a:r>
              <a:rPr lang="fr-FR" dirty="0" smtClean="0"/>
              <a:t>Cliquez pour modifier le style des sous-titres du masque</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3"/>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1350" y="381000"/>
            <a:ext cx="1924050" cy="605155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219200" y="381000"/>
            <a:ext cx="5619750" cy="60515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3"/>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4BF6023D-F5DF-4B41-9788-1CFD8BA47EC6}" type="datetimeFigureOut">
              <a:rPr lang="fr-BE" smtClean="0"/>
              <a:pPr/>
              <a:t>23-11-15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BF6023D-F5DF-4B41-9788-1CFD8BA47EC6}" type="datetimeFigureOut">
              <a:rPr lang="fr-BE" smtClean="0"/>
              <a:pPr/>
              <a:t>23-11-15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BF6023D-F5DF-4B41-9788-1CFD8BA47EC6}" type="datetimeFigureOut">
              <a:rPr lang="fr-BE" smtClean="0"/>
              <a:pPr/>
              <a:t>23-11-15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6023D-F5DF-4B41-9788-1CFD8BA47EC6}" type="datetimeFigureOut">
              <a:rPr lang="fr-BE" smtClean="0"/>
              <a:pPr/>
              <a:t>23-11-15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BF6023D-F5DF-4B41-9788-1CFD8BA47EC6}" type="datetimeFigureOut">
              <a:rPr lang="fr-BE" smtClean="0"/>
              <a:pPr/>
              <a:t>23-11-15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lumMod val="60000"/>
                    <a:lumOff val="40000"/>
                  </a:schemeClr>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lvl1pPr>
              <a:buFont typeface="Wingdings" pitchFamily="2" charset="2"/>
              <a:buChar char="ü"/>
              <a:defRPr/>
            </a:lvl1pPr>
            <a:lvl2pPr>
              <a:buFont typeface="Wingdings" pitchFamily="2" charset="2"/>
              <a:buChar char="Ø"/>
              <a:defRPr/>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pied de page 3"/>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BF6023D-F5DF-4B41-9788-1CFD8BA47EC6}" type="datetimeFigureOut">
              <a:rPr lang="fr-BE" smtClean="0"/>
              <a:pPr/>
              <a:t>23-11-15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5C8F76-4567-4FF3-B197-019DF437FEB8}"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219200" y="1828800"/>
            <a:ext cx="3733800" cy="4603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105400" y="1828800"/>
            <a:ext cx="3733800" cy="4603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pied de page 6"/>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pied de page 2"/>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solidFill>
                  <a:schemeClr val="tx1"/>
                </a:solidFill>
              </a:defRPr>
            </a:lvl1pPr>
          </a:lstStyle>
          <a:p>
            <a:endParaRPr lang="en-GB"/>
          </a:p>
          <a:p>
            <a:endParaRPr lang="en-GB"/>
          </a:p>
          <a:p>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E:\adelphi\siobahn3\insulin.tif"/>
          <p:cNvPicPr>
            <a:picLocks noChangeAspect="1" noChangeArrowheads="1"/>
          </p:cNvPicPr>
          <p:nvPr/>
        </p:nvPicPr>
        <p:blipFill>
          <a:blip r:embed="rId13" cstate="print"/>
          <a:srcRect/>
          <a:stretch>
            <a:fillRect/>
          </a:stretch>
        </p:blipFill>
        <p:spPr bwMode="hidden">
          <a:xfrm>
            <a:off x="0" y="0"/>
            <a:ext cx="9144000" cy="6858000"/>
          </a:xfrm>
          <a:prstGeom prst="rect">
            <a:avLst/>
          </a:prstGeom>
          <a:noFill/>
        </p:spPr>
      </p:pic>
      <p:sp>
        <p:nvSpPr>
          <p:cNvPr id="23555" name="Rectangle 3"/>
          <p:cNvSpPr>
            <a:spLocks noGrp="1" noChangeArrowheads="1"/>
          </p:cNvSpPr>
          <p:nvPr>
            <p:ph type="title"/>
          </p:nvPr>
        </p:nvSpPr>
        <p:spPr bwMode="auto">
          <a:xfrm>
            <a:off x="1219200" y="381000"/>
            <a:ext cx="7696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 style du titre</a:t>
            </a:r>
            <a:endParaRPr lang="en-US" dirty="0" smtClean="0"/>
          </a:p>
        </p:txBody>
      </p:sp>
      <p:sp>
        <p:nvSpPr>
          <p:cNvPr id="23556" name="Rectangle 4"/>
          <p:cNvSpPr>
            <a:spLocks noGrp="1" noChangeArrowheads="1"/>
          </p:cNvSpPr>
          <p:nvPr>
            <p:ph type="body" idx="1"/>
          </p:nvPr>
        </p:nvSpPr>
        <p:spPr bwMode="auto">
          <a:xfrm>
            <a:off x="1219200" y="1828800"/>
            <a:ext cx="7620000" cy="4603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3557" name="Rectangle 5"/>
          <p:cNvSpPr>
            <a:spLocks noGrp="1" noChangeArrowheads="1"/>
          </p:cNvSpPr>
          <p:nvPr>
            <p:ph type="ftr" sz="quarter" idx="3"/>
          </p:nvPr>
        </p:nvSpPr>
        <p:spPr bwMode="auto">
          <a:xfrm>
            <a:off x="1905000" y="6096000"/>
            <a:ext cx="72263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defRPr>
            </a:lvl1pPr>
          </a:lstStyle>
          <a:p>
            <a:endParaRPr lang="en-GB">
              <a:solidFill>
                <a:schemeClr val="tx1"/>
              </a:solidFill>
            </a:endParaRPr>
          </a:p>
          <a:p>
            <a:endParaRPr lang="en-GB">
              <a:solidFill>
                <a:schemeClr val="tx1"/>
              </a:solidFill>
            </a:endParaRPr>
          </a:p>
          <a:p>
            <a:endParaRPr lang="en-GB"/>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wipe dir="r"/>
  </p:transition>
  <p:hf sldNum="0" hdr="0" dt="0"/>
  <p:txStyles>
    <p:titleStyle>
      <a:lvl1pPr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30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5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6023D-F5DF-4B41-9788-1CFD8BA47EC6}" type="datetimeFigureOut">
              <a:rPr lang="fr-BE" smtClean="0"/>
              <a:pPr/>
              <a:t>23-11-15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C8F76-4567-4FF3-B197-019DF437FEB8}"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55576" y="2564904"/>
            <a:ext cx="7924800" cy="1143000"/>
          </a:xfrm>
        </p:spPr>
        <p:txBody>
          <a:bodyPr/>
          <a:lstStyle/>
          <a:p>
            <a:pPr eaLnBrk="1" hangingPunct="1"/>
            <a:r>
              <a:rPr lang="fr-BE" dirty="0" err="1" smtClean="0"/>
              <a:t>IQED-Foot</a:t>
            </a:r>
            <a:r>
              <a:rPr lang="fr-BE" dirty="0" smtClean="0"/>
              <a:t> 2015 Réunion d’information </a:t>
            </a:r>
            <a:r>
              <a:rPr lang="fr-BE" sz="2800" dirty="0" smtClean="0"/>
              <a:t/>
            </a:r>
            <a:br>
              <a:rPr lang="fr-BE" sz="2800" dirty="0" smtClean="0"/>
            </a:br>
            <a:r>
              <a:rPr lang="fr-BE" sz="2800" dirty="0" smtClean="0"/>
              <a:t/>
            </a:r>
            <a:br>
              <a:rPr lang="fr-BE" sz="2800" dirty="0" smtClean="0"/>
            </a:br>
            <a:r>
              <a:rPr 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10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ans</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d’audit</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des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Cliniques</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du Pied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Diabétique</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(DFC’s) en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Belgique</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devons</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-nous en </a:t>
            </a:r>
            <a:r>
              <a:rPr lang="en-US" sz="28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retenir</a:t>
            </a: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15363" name="Rectangle 3"/>
          <p:cNvSpPr>
            <a:spLocks noGrp="1" noChangeArrowheads="1"/>
          </p:cNvSpPr>
          <p:nvPr>
            <p:ph type="subTitle" idx="1"/>
          </p:nvPr>
        </p:nvSpPr>
        <p:spPr>
          <a:xfrm>
            <a:off x="533400" y="3657600"/>
            <a:ext cx="7239000" cy="2508250"/>
          </a:xfrm>
        </p:spPr>
        <p:txBody>
          <a:bodyPr/>
          <a:lstStyle/>
          <a:p>
            <a:pPr eaLnBrk="1" hangingPunct="1"/>
            <a:endParaRPr lang="fr-BE" dirty="0" smtClean="0"/>
          </a:p>
          <a:p>
            <a:pPr eaLnBrk="1" hangingPunct="1"/>
            <a:endParaRPr lang="fr-BE" dirty="0" smtClean="0"/>
          </a:p>
          <a:p>
            <a:pPr eaLnBrk="1" hangingPunct="1"/>
            <a:endParaRPr lang="fr-BE" dirty="0"/>
          </a:p>
          <a:p>
            <a:pPr eaLnBrk="1" hangingPunct="1"/>
            <a:endParaRPr lang="fr-BE"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1143000"/>
          </a:xfrm>
        </p:spPr>
        <p:txBody>
          <a:bodyPr/>
          <a:lstStyle/>
          <a:p>
            <a:pPr algn="l"/>
            <a:r>
              <a:rPr lang="en-GB" sz="3600" dirty="0" smtClean="0"/>
              <a:t>Le </a:t>
            </a:r>
            <a:r>
              <a:rPr lang="en-GB" sz="3600" dirty="0" err="1" smtClean="0"/>
              <a:t>délai</a:t>
            </a:r>
            <a:r>
              <a:rPr lang="en-GB" sz="3600" dirty="0" smtClean="0"/>
              <a:t> de </a:t>
            </a:r>
            <a:r>
              <a:rPr lang="en-GB" sz="3600" dirty="0" err="1" smtClean="0"/>
              <a:t>renvoi</a:t>
            </a:r>
            <a:r>
              <a:rPr lang="en-GB" sz="3600" dirty="0" smtClean="0"/>
              <a:t> </a:t>
            </a:r>
            <a:r>
              <a:rPr lang="en-GB" sz="3600" dirty="0" err="1" smtClean="0"/>
              <a:t>détermine</a:t>
            </a:r>
            <a:r>
              <a:rPr lang="en-GB" sz="3600" dirty="0" smtClean="0"/>
              <a:t> la </a:t>
            </a:r>
            <a:r>
              <a:rPr lang="en-GB" sz="3600" dirty="0" err="1" smtClean="0"/>
              <a:t>probabilité</a:t>
            </a:r>
            <a:r>
              <a:rPr lang="en-GB" sz="3600" dirty="0" smtClean="0"/>
              <a:t> de cicatrisation du DFU</a:t>
            </a:r>
            <a:endParaRPr lang="en-GB" sz="3600"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solidFill>
                  <a:srgbClr val="A4C3D9"/>
                </a:solidFill>
              </a:rPr>
              <a:pPr>
                <a:defRPr/>
              </a:pPr>
              <a:t>10</a:t>
            </a:fld>
            <a:endParaRPr lang="fr-FR">
              <a:solidFill>
                <a:srgbClr val="A4C3D9"/>
              </a:solidFill>
            </a:endParaRPr>
          </a:p>
        </p:txBody>
      </p:sp>
      <p:sp>
        <p:nvSpPr>
          <p:cNvPr id="7" name="Freeform 6"/>
          <p:cNvSpPr>
            <a:spLocks/>
          </p:cNvSpPr>
          <p:nvPr/>
        </p:nvSpPr>
        <p:spPr bwMode="auto">
          <a:xfrm>
            <a:off x="1767574" y="1889213"/>
            <a:ext cx="5674258" cy="3372444"/>
          </a:xfrm>
          <a:custGeom>
            <a:avLst/>
            <a:gdLst>
              <a:gd name="T0" fmla="*/ 11 w 649"/>
              <a:gd name="T1" fmla="*/ 556 h 556"/>
              <a:gd name="T2" fmla="*/ 22 w 649"/>
              <a:gd name="T3" fmla="*/ 555 h 556"/>
              <a:gd name="T4" fmla="*/ 36 w 649"/>
              <a:gd name="T5" fmla="*/ 543 h 556"/>
              <a:gd name="T6" fmla="*/ 46 w 649"/>
              <a:gd name="T7" fmla="*/ 535 h 556"/>
              <a:gd name="T8" fmla="*/ 57 w 649"/>
              <a:gd name="T9" fmla="*/ 512 h 556"/>
              <a:gd name="T10" fmla="*/ 71 w 649"/>
              <a:gd name="T11" fmla="*/ 504 h 556"/>
              <a:gd name="T12" fmla="*/ 85 w 649"/>
              <a:gd name="T13" fmla="*/ 478 h 556"/>
              <a:gd name="T14" fmla="*/ 95 w 649"/>
              <a:gd name="T15" fmla="*/ 471 h 556"/>
              <a:gd name="T16" fmla="*/ 106 w 649"/>
              <a:gd name="T17" fmla="*/ 453 h 556"/>
              <a:gd name="T18" fmla="*/ 116 w 649"/>
              <a:gd name="T19" fmla="*/ 445 h 556"/>
              <a:gd name="T20" fmla="*/ 127 w 649"/>
              <a:gd name="T21" fmla="*/ 436 h 556"/>
              <a:gd name="T22" fmla="*/ 137 w 649"/>
              <a:gd name="T23" fmla="*/ 429 h 556"/>
              <a:gd name="T24" fmla="*/ 148 w 649"/>
              <a:gd name="T25" fmla="*/ 421 h 556"/>
              <a:gd name="T26" fmla="*/ 158 w 649"/>
              <a:gd name="T27" fmla="*/ 396 h 556"/>
              <a:gd name="T28" fmla="*/ 169 w 649"/>
              <a:gd name="T29" fmla="*/ 390 h 556"/>
              <a:gd name="T30" fmla="*/ 179 w 649"/>
              <a:gd name="T31" fmla="*/ 378 h 556"/>
              <a:gd name="T32" fmla="*/ 193 w 649"/>
              <a:gd name="T33" fmla="*/ 370 h 556"/>
              <a:gd name="T34" fmla="*/ 204 w 649"/>
              <a:gd name="T35" fmla="*/ 355 h 556"/>
              <a:gd name="T36" fmla="*/ 214 w 649"/>
              <a:gd name="T37" fmla="*/ 343 h 556"/>
              <a:gd name="T38" fmla="*/ 225 w 649"/>
              <a:gd name="T39" fmla="*/ 325 h 556"/>
              <a:gd name="T40" fmla="*/ 239 w 649"/>
              <a:gd name="T41" fmla="*/ 318 h 556"/>
              <a:gd name="T42" fmla="*/ 249 w 649"/>
              <a:gd name="T43" fmla="*/ 293 h 556"/>
              <a:gd name="T44" fmla="*/ 263 w 649"/>
              <a:gd name="T45" fmla="*/ 289 h 556"/>
              <a:gd name="T46" fmla="*/ 274 w 649"/>
              <a:gd name="T47" fmla="*/ 276 h 556"/>
              <a:gd name="T48" fmla="*/ 284 w 649"/>
              <a:gd name="T49" fmla="*/ 267 h 556"/>
              <a:gd name="T50" fmla="*/ 295 w 649"/>
              <a:gd name="T51" fmla="*/ 264 h 556"/>
              <a:gd name="T52" fmla="*/ 309 w 649"/>
              <a:gd name="T53" fmla="*/ 242 h 556"/>
              <a:gd name="T54" fmla="*/ 319 w 649"/>
              <a:gd name="T55" fmla="*/ 234 h 556"/>
              <a:gd name="T56" fmla="*/ 330 w 649"/>
              <a:gd name="T57" fmla="*/ 214 h 556"/>
              <a:gd name="T58" fmla="*/ 340 w 649"/>
              <a:gd name="T59" fmla="*/ 207 h 556"/>
              <a:gd name="T60" fmla="*/ 354 w 649"/>
              <a:gd name="T61" fmla="*/ 193 h 556"/>
              <a:gd name="T62" fmla="*/ 368 w 649"/>
              <a:gd name="T63" fmla="*/ 187 h 556"/>
              <a:gd name="T64" fmla="*/ 379 w 649"/>
              <a:gd name="T65" fmla="*/ 176 h 556"/>
              <a:gd name="T66" fmla="*/ 389 w 649"/>
              <a:gd name="T67" fmla="*/ 169 h 556"/>
              <a:gd name="T68" fmla="*/ 404 w 649"/>
              <a:gd name="T69" fmla="*/ 156 h 556"/>
              <a:gd name="T70" fmla="*/ 414 w 649"/>
              <a:gd name="T71" fmla="*/ 152 h 556"/>
              <a:gd name="T72" fmla="*/ 425 w 649"/>
              <a:gd name="T73" fmla="*/ 141 h 556"/>
              <a:gd name="T74" fmla="*/ 439 w 649"/>
              <a:gd name="T75" fmla="*/ 132 h 556"/>
              <a:gd name="T76" fmla="*/ 449 w 649"/>
              <a:gd name="T77" fmla="*/ 126 h 556"/>
              <a:gd name="T78" fmla="*/ 460 w 649"/>
              <a:gd name="T79" fmla="*/ 119 h 556"/>
              <a:gd name="T80" fmla="*/ 470 w 649"/>
              <a:gd name="T81" fmla="*/ 105 h 556"/>
              <a:gd name="T82" fmla="*/ 481 w 649"/>
              <a:gd name="T83" fmla="*/ 98 h 556"/>
              <a:gd name="T84" fmla="*/ 491 w 649"/>
              <a:gd name="T85" fmla="*/ 88 h 556"/>
              <a:gd name="T86" fmla="*/ 512 w 649"/>
              <a:gd name="T87" fmla="*/ 73 h 556"/>
              <a:gd name="T88" fmla="*/ 530 w 649"/>
              <a:gd name="T89" fmla="*/ 65 h 556"/>
              <a:gd name="T90" fmla="*/ 540 w 649"/>
              <a:gd name="T91" fmla="*/ 59 h 556"/>
              <a:gd name="T92" fmla="*/ 558 w 649"/>
              <a:gd name="T93" fmla="*/ 54 h 556"/>
              <a:gd name="T94" fmla="*/ 568 w 649"/>
              <a:gd name="T95" fmla="*/ 46 h 556"/>
              <a:gd name="T96" fmla="*/ 586 w 649"/>
              <a:gd name="T97" fmla="*/ 41 h 556"/>
              <a:gd name="T98" fmla="*/ 603 w 649"/>
              <a:gd name="T99" fmla="*/ 31 h 556"/>
              <a:gd name="T100" fmla="*/ 617 w 649"/>
              <a:gd name="T101" fmla="*/ 21 h 556"/>
              <a:gd name="T102" fmla="*/ 628 w 649"/>
              <a:gd name="T103" fmla="*/ 14 h 556"/>
              <a:gd name="T104" fmla="*/ 642 w 649"/>
              <a:gd name="T105" fmla="*/ 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9" h="556">
                <a:moveTo>
                  <a:pt x="0" y="556"/>
                </a:moveTo>
                <a:lnTo>
                  <a:pt x="0" y="556"/>
                </a:lnTo>
                <a:lnTo>
                  <a:pt x="0" y="556"/>
                </a:lnTo>
                <a:lnTo>
                  <a:pt x="8" y="556"/>
                </a:lnTo>
                <a:lnTo>
                  <a:pt x="8" y="556"/>
                </a:lnTo>
                <a:lnTo>
                  <a:pt x="11" y="556"/>
                </a:lnTo>
                <a:lnTo>
                  <a:pt x="11" y="556"/>
                </a:lnTo>
                <a:lnTo>
                  <a:pt x="15" y="556"/>
                </a:lnTo>
                <a:lnTo>
                  <a:pt x="15" y="555"/>
                </a:lnTo>
                <a:lnTo>
                  <a:pt x="18" y="555"/>
                </a:lnTo>
                <a:lnTo>
                  <a:pt x="18" y="555"/>
                </a:lnTo>
                <a:lnTo>
                  <a:pt x="22" y="555"/>
                </a:lnTo>
                <a:lnTo>
                  <a:pt x="22" y="553"/>
                </a:lnTo>
                <a:lnTo>
                  <a:pt x="25" y="553"/>
                </a:lnTo>
                <a:lnTo>
                  <a:pt x="25" y="544"/>
                </a:lnTo>
                <a:lnTo>
                  <a:pt x="29" y="544"/>
                </a:lnTo>
                <a:lnTo>
                  <a:pt x="29" y="543"/>
                </a:lnTo>
                <a:lnTo>
                  <a:pt x="36" y="543"/>
                </a:lnTo>
                <a:lnTo>
                  <a:pt x="36" y="542"/>
                </a:lnTo>
                <a:lnTo>
                  <a:pt x="39" y="542"/>
                </a:lnTo>
                <a:lnTo>
                  <a:pt x="39" y="537"/>
                </a:lnTo>
                <a:lnTo>
                  <a:pt x="43" y="537"/>
                </a:lnTo>
                <a:lnTo>
                  <a:pt x="43" y="535"/>
                </a:lnTo>
                <a:lnTo>
                  <a:pt x="46" y="535"/>
                </a:lnTo>
                <a:lnTo>
                  <a:pt x="46" y="534"/>
                </a:lnTo>
                <a:lnTo>
                  <a:pt x="50" y="534"/>
                </a:lnTo>
                <a:lnTo>
                  <a:pt x="50" y="517"/>
                </a:lnTo>
                <a:lnTo>
                  <a:pt x="53" y="517"/>
                </a:lnTo>
                <a:lnTo>
                  <a:pt x="53" y="512"/>
                </a:lnTo>
                <a:lnTo>
                  <a:pt x="57" y="512"/>
                </a:lnTo>
                <a:lnTo>
                  <a:pt x="57" y="508"/>
                </a:lnTo>
                <a:lnTo>
                  <a:pt x="60" y="508"/>
                </a:lnTo>
                <a:lnTo>
                  <a:pt x="60" y="505"/>
                </a:lnTo>
                <a:lnTo>
                  <a:pt x="67" y="505"/>
                </a:lnTo>
                <a:lnTo>
                  <a:pt x="67" y="504"/>
                </a:lnTo>
                <a:lnTo>
                  <a:pt x="71" y="504"/>
                </a:lnTo>
                <a:lnTo>
                  <a:pt x="71" y="499"/>
                </a:lnTo>
                <a:lnTo>
                  <a:pt x="74" y="499"/>
                </a:lnTo>
                <a:lnTo>
                  <a:pt x="74" y="482"/>
                </a:lnTo>
                <a:lnTo>
                  <a:pt x="81" y="482"/>
                </a:lnTo>
                <a:lnTo>
                  <a:pt x="81" y="478"/>
                </a:lnTo>
                <a:lnTo>
                  <a:pt x="85" y="478"/>
                </a:lnTo>
                <a:lnTo>
                  <a:pt x="85" y="475"/>
                </a:lnTo>
                <a:lnTo>
                  <a:pt x="88" y="475"/>
                </a:lnTo>
                <a:lnTo>
                  <a:pt x="88" y="472"/>
                </a:lnTo>
                <a:lnTo>
                  <a:pt x="92" y="472"/>
                </a:lnTo>
                <a:lnTo>
                  <a:pt x="92" y="471"/>
                </a:lnTo>
                <a:lnTo>
                  <a:pt x="95" y="471"/>
                </a:lnTo>
                <a:lnTo>
                  <a:pt x="95" y="469"/>
                </a:lnTo>
                <a:lnTo>
                  <a:pt x="99" y="469"/>
                </a:lnTo>
                <a:lnTo>
                  <a:pt x="99" y="456"/>
                </a:lnTo>
                <a:lnTo>
                  <a:pt x="102" y="456"/>
                </a:lnTo>
                <a:lnTo>
                  <a:pt x="102" y="453"/>
                </a:lnTo>
                <a:lnTo>
                  <a:pt x="106" y="453"/>
                </a:lnTo>
                <a:lnTo>
                  <a:pt x="106" y="451"/>
                </a:lnTo>
                <a:lnTo>
                  <a:pt x="109" y="451"/>
                </a:lnTo>
                <a:lnTo>
                  <a:pt x="109" y="449"/>
                </a:lnTo>
                <a:lnTo>
                  <a:pt x="113" y="449"/>
                </a:lnTo>
                <a:lnTo>
                  <a:pt x="113" y="445"/>
                </a:lnTo>
                <a:lnTo>
                  <a:pt x="116" y="445"/>
                </a:lnTo>
                <a:lnTo>
                  <a:pt x="116" y="443"/>
                </a:lnTo>
                <a:lnTo>
                  <a:pt x="120" y="443"/>
                </a:lnTo>
                <a:lnTo>
                  <a:pt x="120" y="442"/>
                </a:lnTo>
                <a:lnTo>
                  <a:pt x="123" y="442"/>
                </a:lnTo>
                <a:lnTo>
                  <a:pt x="123" y="436"/>
                </a:lnTo>
                <a:lnTo>
                  <a:pt x="127" y="436"/>
                </a:lnTo>
                <a:lnTo>
                  <a:pt x="127" y="434"/>
                </a:lnTo>
                <a:lnTo>
                  <a:pt x="130" y="434"/>
                </a:lnTo>
                <a:lnTo>
                  <a:pt x="130" y="431"/>
                </a:lnTo>
                <a:lnTo>
                  <a:pt x="134" y="431"/>
                </a:lnTo>
                <a:lnTo>
                  <a:pt x="134" y="429"/>
                </a:lnTo>
                <a:lnTo>
                  <a:pt x="137" y="429"/>
                </a:lnTo>
                <a:lnTo>
                  <a:pt x="137" y="426"/>
                </a:lnTo>
                <a:lnTo>
                  <a:pt x="141" y="426"/>
                </a:lnTo>
                <a:lnTo>
                  <a:pt x="141" y="423"/>
                </a:lnTo>
                <a:lnTo>
                  <a:pt x="144" y="423"/>
                </a:lnTo>
                <a:lnTo>
                  <a:pt x="144" y="421"/>
                </a:lnTo>
                <a:lnTo>
                  <a:pt x="148" y="421"/>
                </a:lnTo>
                <a:lnTo>
                  <a:pt x="148" y="402"/>
                </a:lnTo>
                <a:lnTo>
                  <a:pt x="151" y="402"/>
                </a:lnTo>
                <a:lnTo>
                  <a:pt x="151" y="399"/>
                </a:lnTo>
                <a:lnTo>
                  <a:pt x="155" y="399"/>
                </a:lnTo>
                <a:lnTo>
                  <a:pt x="155" y="396"/>
                </a:lnTo>
                <a:lnTo>
                  <a:pt x="158" y="396"/>
                </a:lnTo>
                <a:lnTo>
                  <a:pt x="158" y="394"/>
                </a:lnTo>
                <a:lnTo>
                  <a:pt x="162" y="394"/>
                </a:lnTo>
                <a:lnTo>
                  <a:pt x="162" y="391"/>
                </a:lnTo>
                <a:lnTo>
                  <a:pt x="165" y="391"/>
                </a:lnTo>
                <a:lnTo>
                  <a:pt x="165" y="390"/>
                </a:lnTo>
                <a:lnTo>
                  <a:pt x="169" y="390"/>
                </a:lnTo>
                <a:lnTo>
                  <a:pt x="169" y="389"/>
                </a:lnTo>
                <a:lnTo>
                  <a:pt x="172" y="389"/>
                </a:lnTo>
                <a:lnTo>
                  <a:pt x="172" y="379"/>
                </a:lnTo>
                <a:lnTo>
                  <a:pt x="176" y="379"/>
                </a:lnTo>
                <a:lnTo>
                  <a:pt x="176" y="378"/>
                </a:lnTo>
                <a:lnTo>
                  <a:pt x="179" y="378"/>
                </a:lnTo>
                <a:lnTo>
                  <a:pt x="179" y="376"/>
                </a:lnTo>
                <a:lnTo>
                  <a:pt x="183" y="376"/>
                </a:lnTo>
                <a:lnTo>
                  <a:pt x="183" y="372"/>
                </a:lnTo>
                <a:lnTo>
                  <a:pt x="190" y="372"/>
                </a:lnTo>
                <a:lnTo>
                  <a:pt x="190" y="370"/>
                </a:lnTo>
                <a:lnTo>
                  <a:pt x="193" y="370"/>
                </a:lnTo>
                <a:lnTo>
                  <a:pt x="193" y="369"/>
                </a:lnTo>
                <a:lnTo>
                  <a:pt x="197" y="369"/>
                </a:lnTo>
                <a:lnTo>
                  <a:pt x="197" y="356"/>
                </a:lnTo>
                <a:lnTo>
                  <a:pt x="200" y="356"/>
                </a:lnTo>
                <a:lnTo>
                  <a:pt x="200" y="355"/>
                </a:lnTo>
                <a:lnTo>
                  <a:pt x="204" y="355"/>
                </a:lnTo>
                <a:lnTo>
                  <a:pt x="204" y="347"/>
                </a:lnTo>
                <a:lnTo>
                  <a:pt x="207" y="347"/>
                </a:lnTo>
                <a:lnTo>
                  <a:pt x="207" y="345"/>
                </a:lnTo>
                <a:lnTo>
                  <a:pt x="211" y="345"/>
                </a:lnTo>
                <a:lnTo>
                  <a:pt x="211" y="343"/>
                </a:lnTo>
                <a:lnTo>
                  <a:pt x="214" y="343"/>
                </a:lnTo>
                <a:lnTo>
                  <a:pt x="214" y="340"/>
                </a:lnTo>
                <a:lnTo>
                  <a:pt x="218" y="340"/>
                </a:lnTo>
                <a:lnTo>
                  <a:pt x="218" y="338"/>
                </a:lnTo>
                <a:lnTo>
                  <a:pt x="221" y="338"/>
                </a:lnTo>
                <a:lnTo>
                  <a:pt x="221" y="325"/>
                </a:lnTo>
                <a:lnTo>
                  <a:pt x="225" y="325"/>
                </a:lnTo>
                <a:lnTo>
                  <a:pt x="225" y="324"/>
                </a:lnTo>
                <a:lnTo>
                  <a:pt x="228" y="324"/>
                </a:lnTo>
                <a:lnTo>
                  <a:pt x="228" y="319"/>
                </a:lnTo>
                <a:lnTo>
                  <a:pt x="232" y="319"/>
                </a:lnTo>
                <a:lnTo>
                  <a:pt x="232" y="318"/>
                </a:lnTo>
                <a:lnTo>
                  <a:pt x="239" y="318"/>
                </a:lnTo>
                <a:lnTo>
                  <a:pt x="239" y="312"/>
                </a:lnTo>
                <a:lnTo>
                  <a:pt x="242" y="312"/>
                </a:lnTo>
                <a:lnTo>
                  <a:pt x="242" y="309"/>
                </a:lnTo>
                <a:lnTo>
                  <a:pt x="246" y="309"/>
                </a:lnTo>
                <a:lnTo>
                  <a:pt x="246" y="293"/>
                </a:lnTo>
                <a:lnTo>
                  <a:pt x="249" y="293"/>
                </a:lnTo>
                <a:lnTo>
                  <a:pt x="249" y="290"/>
                </a:lnTo>
                <a:lnTo>
                  <a:pt x="253" y="290"/>
                </a:lnTo>
                <a:lnTo>
                  <a:pt x="253" y="290"/>
                </a:lnTo>
                <a:lnTo>
                  <a:pt x="256" y="290"/>
                </a:lnTo>
                <a:lnTo>
                  <a:pt x="256" y="289"/>
                </a:lnTo>
                <a:lnTo>
                  <a:pt x="263" y="289"/>
                </a:lnTo>
                <a:lnTo>
                  <a:pt x="263" y="283"/>
                </a:lnTo>
                <a:lnTo>
                  <a:pt x="267" y="283"/>
                </a:lnTo>
                <a:lnTo>
                  <a:pt x="267" y="281"/>
                </a:lnTo>
                <a:lnTo>
                  <a:pt x="270" y="281"/>
                </a:lnTo>
                <a:lnTo>
                  <a:pt x="270" y="276"/>
                </a:lnTo>
                <a:lnTo>
                  <a:pt x="274" y="276"/>
                </a:lnTo>
                <a:lnTo>
                  <a:pt x="274" y="273"/>
                </a:lnTo>
                <a:lnTo>
                  <a:pt x="277" y="273"/>
                </a:lnTo>
                <a:lnTo>
                  <a:pt x="277" y="269"/>
                </a:lnTo>
                <a:lnTo>
                  <a:pt x="281" y="269"/>
                </a:lnTo>
                <a:lnTo>
                  <a:pt x="281" y="267"/>
                </a:lnTo>
                <a:lnTo>
                  <a:pt x="284" y="267"/>
                </a:lnTo>
                <a:lnTo>
                  <a:pt x="284" y="266"/>
                </a:lnTo>
                <a:lnTo>
                  <a:pt x="288" y="266"/>
                </a:lnTo>
                <a:lnTo>
                  <a:pt x="288" y="265"/>
                </a:lnTo>
                <a:lnTo>
                  <a:pt x="291" y="265"/>
                </a:lnTo>
                <a:lnTo>
                  <a:pt x="291" y="264"/>
                </a:lnTo>
                <a:lnTo>
                  <a:pt x="295" y="264"/>
                </a:lnTo>
                <a:lnTo>
                  <a:pt x="295" y="253"/>
                </a:lnTo>
                <a:lnTo>
                  <a:pt x="302" y="253"/>
                </a:lnTo>
                <a:lnTo>
                  <a:pt x="302" y="249"/>
                </a:lnTo>
                <a:lnTo>
                  <a:pt x="305" y="249"/>
                </a:lnTo>
                <a:lnTo>
                  <a:pt x="305" y="242"/>
                </a:lnTo>
                <a:lnTo>
                  <a:pt x="309" y="242"/>
                </a:lnTo>
                <a:lnTo>
                  <a:pt x="309" y="240"/>
                </a:lnTo>
                <a:lnTo>
                  <a:pt x="312" y="240"/>
                </a:lnTo>
                <a:lnTo>
                  <a:pt x="312" y="236"/>
                </a:lnTo>
                <a:lnTo>
                  <a:pt x="316" y="236"/>
                </a:lnTo>
                <a:lnTo>
                  <a:pt x="316" y="234"/>
                </a:lnTo>
                <a:lnTo>
                  <a:pt x="319" y="234"/>
                </a:lnTo>
                <a:lnTo>
                  <a:pt x="319" y="220"/>
                </a:lnTo>
                <a:lnTo>
                  <a:pt x="323" y="220"/>
                </a:lnTo>
                <a:lnTo>
                  <a:pt x="323" y="218"/>
                </a:lnTo>
                <a:lnTo>
                  <a:pt x="326" y="218"/>
                </a:lnTo>
                <a:lnTo>
                  <a:pt x="326" y="214"/>
                </a:lnTo>
                <a:lnTo>
                  <a:pt x="330" y="214"/>
                </a:lnTo>
                <a:lnTo>
                  <a:pt x="330" y="213"/>
                </a:lnTo>
                <a:lnTo>
                  <a:pt x="333" y="213"/>
                </a:lnTo>
                <a:lnTo>
                  <a:pt x="333" y="210"/>
                </a:lnTo>
                <a:lnTo>
                  <a:pt x="337" y="210"/>
                </a:lnTo>
                <a:lnTo>
                  <a:pt x="337" y="207"/>
                </a:lnTo>
                <a:lnTo>
                  <a:pt x="340" y="207"/>
                </a:lnTo>
                <a:lnTo>
                  <a:pt x="340" y="206"/>
                </a:lnTo>
                <a:lnTo>
                  <a:pt x="344" y="206"/>
                </a:lnTo>
                <a:lnTo>
                  <a:pt x="344" y="197"/>
                </a:lnTo>
                <a:lnTo>
                  <a:pt x="347" y="197"/>
                </a:lnTo>
                <a:lnTo>
                  <a:pt x="347" y="193"/>
                </a:lnTo>
                <a:lnTo>
                  <a:pt x="354" y="193"/>
                </a:lnTo>
                <a:lnTo>
                  <a:pt x="354" y="190"/>
                </a:lnTo>
                <a:lnTo>
                  <a:pt x="361" y="190"/>
                </a:lnTo>
                <a:lnTo>
                  <a:pt x="361" y="190"/>
                </a:lnTo>
                <a:lnTo>
                  <a:pt x="365" y="190"/>
                </a:lnTo>
                <a:lnTo>
                  <a:pt x="365" y="187"/>
                </a:lnTo>
                <a:lnTo>
                  <a:pt x="368" y="187"/>
                </a:lnTo>
                <a:lnTo>
                  <a:pt x="368" y="179"/>
                </a:lnTo>
                <a:lnTo>
                  <a:pt x="372" y="179"/>
                </a:lnTo>
                <a:lnTo>
                  <a:pt x="372" y="178"/>
                </a:lnTo>
                <a:lnTo>
                  <a:pt x="375" y="178"/>
                </a:lnTo>
                <a:lnTo>
                  <a:pt x="375" y="176"/>
                </a:lnTo>
                <a:lnTo>
                  <a:pt x="379" y="176"/>
                </a:lnTo>
                <a:lnTo>
                  <a:pt x="379" y="175"/>
                </a:lnTo>
                <a:lnTo>
                  <a:pt x="382" y="175"/>
                </a:lnTo>
                <a:lnTo>
                  <a:pt x="382" y="172"/>
                </a:lnTo>
                <a:lnTo>
                  <a:pt x="386" y="172"/>
                </a:lnTo>
                <a:lnTo>
                  <a:pt x="386" y="169"/>
                </a:lnTo>
                <a:lnTo>
                  <a:pt x="389" y="169"/>
                </a:lnTo>
                <a:lnTo>
                  <a:pt x="389" y="168"/>
                </a:lnTo>
                <a:lnTo>
                  <a:pt x="393" y="168"/>
                </a:lnTo>
                <a:lnTo>
                  <a:pt x="393" y="158"/>
                </a:lnTo>
                <a:lnTo>
                  <a:pt x="397" y="158"/>
                </a:lnTo>
                <a:lnTo>
                  <a:pt x="397" y="156"/>
                </a:lnTo>
                <a:lnTo>
                  <a:pt x="404" y="156"/>
                </a:lnTo>
                <a:lnTo>
                  <a:pt x="404" y="155"/>
                </a:lnTo>
                <a:lnTo>
                  <a:pt x="407" y="155"/>
                </a:lnTo>
                <a:lnTo>
                  <a:pt x="407" y="154"/>
                </a:lnTo>
                <a:lnTo>
                  <a:pt x="411" y="154"/>
                </a:lnTo>
                <a:lnTo>
                  <a:pt x="411" y="152"/>
                </a:lnTo>
                <a:lnTo>
                  <a:pt x="414" y="152"/>
                </a:lnTo>
                <a:lnTo>
                  <a:pt x="414" y="150"/>
                </a:lnTo>
                <a:lnTo>
                  <a:pt x="418" y="150"/>
                </a:lnTo>
                <a:lnTo>
                  <a:pt x="418" y="142"/>
                </a:lnTo>
                <a:lnTo>
                  <a:pt x="421" y="142"/>
                </a:lnTo>
                <a:lnTo>
                  <a:pt x="421" y="141"/>
                </a:lnTo>
                <a:lnTo>
                  <a:pt x="425" y="141"/>
                </a:lnTo>
                <a:lnTo>
                  <a:pt x="425" y="138"/>
                </a:lnTo>
                <a:lnTo>
                  <a:pt x="428" y="138"/>
                </a:lnTo>
                <a:lnTo>
                  <a:pt x="428" y="137"/>
                </a:lnTo>
                <a:lnTo>
                  <a:pt x="432" y="137"/>
                </a:lnTo>
                <a:lnTo>
                  <a:pt x="432" y="132"/>
                </a:lnTo>
                <a:lnTo>
                  <a:pt x="439" y="132"/>
                </a:lnTo>
                <a:lnTo>
                  <a:pt x="439" y="131"/>
                </a:lnTo>
                <a:lnTo>
                  <a:pt x="442" y="131"/>
                </a:lnTo>
                <a:lnTo>
                  <a:pt x="442" y="126"/>
                </a:lnTo>
                <a:lnTo>
                  <a:pt x="446" y="126"/>
                </a:lnTo>
                <a:lnTo>
                  <a:pt x="446" y="126"/>
                </a:lnTo>
                <a:lnTo>
                  <a:pt x="449" y="126"/>
                </a:lnTo>
                <a:lnTo>
                  <a:pt x="449" y="124"/>
                </a:lnTo>
                <a:lnTo>
                  <a:pt x="453" y="124"/>
                </a:lnTo>
                <a:lnTo>
                  <a:pt x="453" y="121"/>
                </a:lnTo>
                <a:lnTo>
                  <a:pt x="456" y="121"/>
                </a:lnTo>
                <a:lnTo>
                  <a:pt x="456" y="119"/>
                </a:lnTo>
                <a:lnTo>
                  <a:pt x="460" y="119"/>
                </a:lnTo>
                <a:lnTo>
                  <a:pt x="460" y="119"/>
                </a:lnTo>
                <a:lnTo>
                  <a:pt x="463" y="119"/>
                </a:lnTo>
                <a:lnTo>
                  <a:pt x="463" y="118"/>
                </a:lnTo>
                <a:lnTo>
                  <a:pt x="467" y="118"/>
                </a:lnTo>
                <a:lnTo>
                  <a:pt x="467" y="105"/>
                </a:lnTo>
                <a:lnTo>
                  <a:pt x="470" y="105"/>
                </a:lnTo>
                <a:lnTo>
                  <a:pt x="470" y="104"/>
                </a:lnTo>
                <a:lnTo>
                  <a:pt x="474" y="104"/>
                </a:lnTo>
                <a:lnTo>
                  <a:pt x="474" y="101"/>
                </a:lnTo>
                <a:lnTo>
                  <a:pt x="477" y="101"/>
                </a:lnTo>
                <a:lnTo>
                  <a:pt x="477" y="98"/>
                </a:lnTo>
                <a:lnTo>
                  <a:pt x="481" y="98"/>
                </a:lnTo>
                <a:lnTo>
                  <a:pt x="481" y="94"/>
                </a:lnTo>
                <a:lnTo>
                  <a:pt x="484" y="94"/>
                </a:lnTo>
                <a:lnTo>
                  <a:pt x="484" y="93"/>
                </a:lnTo>
                <a:lnTo>
                  <a:pt x="488" y="93"/>
                </a:lnTo>
                <a:lnTo>
                  <a:pt x="488" y="88"/>
                </a:lnTo>
                <a:lnTo>
                  <a:pt x="491" y="88"/>
                </a:lnTo>
                <a:lnTo>
                  <a:pt x="491" y="80"/>
                </a:lnTo>
                <a:lnTo>
                  <a:pt x="495" y="80"/>
                </a:lnTo>
                <a:lnTo>
                  <a:pt x="495" y="76"/>
                </a:lnTo>
                <a:lnTo>
                  <a:pt x="509" y="76"/>
                </a:lnTo>
                <a:lnTo>
                  <a:pt x="509" y="73"/>
                </a:lnTo>
                <a:lnTo>
                  <a:pt x="512" y="73"/>
                </a:lnTo>
                <a:lnTo>
                  <a:pt x="512" y="72"/>
                </a:lnTo>
                <a:lnTo>
                  <a:pt x="516" y="72"/>
                </a:lnTo>
                <a:lnTo>
                  <a:pt x="516" y="66"/>
                </a:lnTo>
                <a:lnTo>
                  <a:pt x="526" y="66"/>
                </a:lnTo>
                <a:lnTo>
                  <a:pt x="526" y="65"/>
                </a:lnTo>
                <a:lnTo>
                  <a:pt x="530" y="65"/>
                </a:lnTo>
                <a:lnTo>
                  <a:pt x="530" y="65"/>
                </a:lnTo>
                <a:lnTo>
                  <a:pt x="533" y="65"/>
                </a:lnTo>
                <a:lnTo>
                  <a:pt x="533" y="61"/>
                </a:lnTo>
                <a:lnTo>
                  <a:pt x="537" y="61"/>
                </a:lnTo>
                <a:lnTo>
                  <a:pt x="537" y="59"/>
                </a:lnTo>
                <a:lnTo>
                  <a:pt x="540" y="59"/>
                </a:lnTo>
                <a:lnTo>
                  <a:pt x="540" y="57"/>
                </a:lnTo>
                <a:lnTo>
                  <a:pt x="544" y="57"/>
                </a:lnTo>
                <a:lnTo>
                  <a:pt x="544" y="56"/>
                </a:lnTo>
                <a:lnTo>
                  <a:pt x="551" y="56"/>
                </a:lnTo>
                <a:lnTo>
                  <a:pt x="551" y="54"/>
                </a:lnTo>
                <a:lnTo>
                  <a:pt x="558" y="54"/>
                </a:lnTo>
                <a:lnTo>
                  <a:pt x="558" y="53"/>
                </a:lnTo>
                <a:lnTo>
                  <a:pt x="561" y="53"/>
                </a:lnTo>
                <a:lnTo>
                  <a:pt x="561" y="52"/>
                </a:lnTo>
                <a:lnTo>
                  <a:pt x="565" y="52"/>
                </a:lnTo>
                <a:lnTo>
                  <a:pt x="565" y="46"/>
                </a:lnTo>
                <a:lnTo>
                  <a:pt x="568" y="46"/>
                </a:lnTo>
                <a:lnTo>
                  <a:pt x="568" y="45"/>
                </a:lnTo>
                <a:lnTo>
                  <a:pt x="575" y="45"/>
                </a:lnTo>
                <a:lnTo>
                  <a:pt x="575" y="42"/>
                </a:lnTo>
                <a:lnTo>
                  <a:pt x="579" y="42"/>
                </a:lnTo>
                <a:lnTo>
                  <a:pt x="579" y="41"/>
                </a:lnTo>
                <a:lnTo>
                  <a:pt x="586" y="41"/>
                </a:lnTo>
                <a:lnTo>
                  <a:pt x="586" y="38"/>
                </a:lnTo>
                <a:lnTo>
                  <a:pt x="589" y="38"/>
                </a:lnTo>
                <a:lnTo>
                  <a:pt x="589" y="33"/>
                </a:lnTo>
                <a:lnTo>
                  <a:pt x="593" y="33"/>
                </a:lnTo>
                <a:lnTo>
                  <a:pt x="593" y="31"/>
                </a:lnTo>
                <a:lnTo>
                  <a:pt x="603" y="31"/>
                </a:lnTo>
                <a:lnTo>
                  <a:pt x="603" y="28"/>
                </a:lnTo>
                <a:lnTo>
                  <a:pt x="607" y="28"/>
                </a:lnTo>
                <a:lnTo>
                  <a:pt x="607" y="27"/>
                </a:lnTo>
                <a:lnTo>
                  <a:pt x="614" y="27"/>
                </a:lnTo>
                <a:lnTo>
                  <a:pt x="614" y="21"/>
                </a:lnTo>
                <a:lnTo>
                  <a:pt x="617" y="21"/>
                </a:lnTo>
                <a:lnTo>
                  <a:pt x="617" y="21"/>
                </a:lnTo>
                <a:lnTo>
                  <a:pt x="621" y="21"/>
                </a:lnTo>
                <a:lnTo>
                  <a:pt x="621" y="17"/>
                </a:lnTo>
                <a:lnTo>
                  <a:pt x="624" y="17"/>
                </a:lnTo>
                <a:lnTo>
                  <a:pt x="624" y="14"/>
                </a:lnTo>
                <a:lnTo>
                  <a:pt x="628" y="14"/>
                </a:lnTo>
                <a:lnTo>
                  <a:pt x="628" y="11"/>
                </a:lnTo>
                <a:lnTo>
                  <a:pt x="631" y="11"/>
                </a:lnTo>
                <a:lnTo>
                  <a:pt x="631" y="8"/>
                </a:lnTo>
                <a:lnTo>
                  <a:pt x="638" y="8"/>
                </a:lnTo>
                <a:lnTo>
                  <a:pt x="638" y="6"/>
                </a:lnTo>
                <a:lnTo>
                  <a:pt x="642" y="6"/>
                </a:lnTo>
                <a:lnTo>
                  <a:pt x="642" y="6"/>
                </a:lnTo>
                <a:lnTo>
                  <a:pt x="645" y="6"/>
                </a:lnTo>
                <a:lnTo>
                  <a:pt x="645" y="0"/>
                </a:lnTo>
                <a:lnTo>
                  <a:pt x="649" y="0"/>
                </a:lnTo>
                <a:lnTo>
                  <a:pt x="649" y="0"/>
                </a:lnTo>
              </a:path>
            </a:pathLst>
          </a:custGeom>
          <a:ln>
            <a:headEnd/>
            <a:tailEnd/>
          </a:ln>
          <a:extLst>
            <a:ext uri="{909E8E84-426E-40DD-AFC4-6F175D3DCCD1}">
              <a14:hiddenFill xmlns="" xmlns:a14="http://schemas.microsoft.com/office/drawing/2010/main">
                <a:solidFill>
                  <a:srgbClr val="FFFFFF"/>
                </a:solidFill>
              </a14:hiddenFill>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GB" dirty="0">
              <a:solidFill>
                <a:srgbClr val="92D050"/>
              </a:solidFill>
            </a:endParaRPr>
          </a:p>
        </p:txBody>
      </p:sp>
      <p:sp>
        <p:nvSpPr>
          <p:cNvPr id="8" name="Line 7"/>
          <p:cNvSpPr>
            <a:spLocks noChangeShapeType="1"/>
          </p:cNvSpPr>
          <p:nvPr/>
        </p:nvSpPr>
        <p:spPr bwMode="auto">
          <a:xfrm>
            <a:off x="1767574" y="5400648"/>
            <a:ext cx="5595929"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8"/>
          <p:cNvSpPr>
            <a:spLocks noChangeShapeType="1"/>
          </p:cNvSpPr>
          <p:nvPr/>
        </p:nvSpPr>
        <p:spPr bwMode="auto">
          <a:xfrm>
            <a:off x="1767574" y="5400648"/>
            <a:ext cx="0" cy="73287"/>
          </a:xfrm>
          <a:prstGeom prst="line">
            <a:avLst/>
          </a:prstGeom>
          <a:noFill/>
          <a:ln w="1905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9"/>
          <p:cNvSpPr>
            <a:spLocks noChangeShapeType="1"/>
          </p:cNvSpPr>
          <p:nvPr/>
        </p:nvSpPr>
        <p:spPr bwMode="auto">
          <a:xfrm>
            <a:off x="2703872"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0"/>
          <p:cNvSpPr>
            <a:spLocks noChangeShapeType="1"/>
          </p:cNvSpPr>
          <p:nvPr/>
        </p:nvSpPr>
        <p:spPr bwMode="auto">
          <a:xfrm>
            <a:off x="3640170"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1"/>
          <p:cNvSpPr>
            <a:spLocks noChangeShapeType="1"/>
          </p:cNvSpPr>
          <p:nvPr/>
        </p:nvSpPr>
        <p:spPr bwMode="auto">
          <a:xfrm>
            <a:off x="4565539"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2"/>
          <p:cNvSpPr>
            <a:spLocks noChangeShapeType="1"/>
          </p:cNvSpPr>
          <p:nvPr/>
        </p:nvSpPr>
        <p:spPr bwMode="auto">
          <a:xfrm>
            <a:off x="5501837"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
          <p:cNvSpPr>
            <a:spLocks noChangeShapeType="1"/>
          </p:cNvSpPr>
          <p:nvPr/>
        </p:nvSpPr>
        <p:spPr bwMode="auto">
          <a:xfrm>
            <a:off x="6436313"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4"/>
          <p:cNvSpPr>
            <a:spLocks noChangeShapeType="1"/>
          </p:cNvSpPr>
          <p:nvPr/>
        </p:nvSpPr>
        <p:spPr bwMode="auto">
          <a:xfrm>
            <a:off x="7363503" y="5400648"/>
            <a:ext cx="0" cy="73287"/>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a:spLocks noChangeArrowheads="1"/>
          </p:cNvSpPr>
          <p:nvPr/>
        </p:nvSpPr>
        <p:spPr bwMode="auto">
          <a:xfrm>
            <a:off x="1718998" y="5559857"/>
            <a:ext cx="4047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cs typeface="Arial" pitchFamily="34" charset="0"/>
              </a:rPr>
              <a:t>0</a:t>
            </a:r>
            <a:endParaRPr kumimoji="0" lang="en-US" sz="1600" b="0" i="0" u="none" strike="noStrike" cap="none" normalizeH="0" baseline="0" dirty="0" smtClean="0">
              <a:ln>
                <a:noFill/>
              </a:ln>
              <a:effectLst/>
              <a:latin typeface="Arial" pitchFamily="34" charset="0"/>
              <a:cs typeface="Arial" pitchFamily="34" charset="0"/>
            </a:endParaRPr>
          </a:p>
        </p:txBody>
      </p:sp>
      <p:sp>
        <p:nvSpPr>
          <p:cNvPr id="17" name="Rectangle 16"/>
          <p:cNvSpPr>
            <a:spLocks noChangeArrowheads="1"/>
          </p:cNvSpPr>
          <p:nvPr/>
        </p:nvSpPr>
        <p:spPr bwMode="auto">
          <a:xfrm>
            <a:off x="2616436" y="5559857"/>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cs typeface="Arial" pitchFamily="34" charset="0"/>
              </a:rPr>
              <a:t>1</a:t>
            </a:r>
            <a:endParaRPr kumimoji="0" lang="en-US" sz="1600" b="0" i="0" u="none" strike="noStrike" cap="none" normalizeH="0" baseline="0" dirty="0" smtClean="0">
              <a:ln>
                <a:noFill/>
              </a:ln>
              <a:effectLst/>
              <a:latin typeface="Arial" pitchFamily="34" charset="0"/>
              <a:cs typeface="Arial" pitchFamily="34" charset="0"/>
            </a:endParaRPr>
          </a:p>
        </p:txBody>
      </p:sp>
      <p:sp>
        <p:nvSpPr>
          <p:cNvPr id="18" name="Rectangle 17"/>
          <p:cNvSpPr>
            <a:spLocks noChangeArrowheads="1"/>
          </p:cNvSpPr>
          <p:nvPr/>
        </p:nvSpPr>
        <p:spPr bwMode="auto">
          <a:xfrm>
            <a:off x="3552734" y="5559857"/>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2</a:t>
            </a:r>
          </a:p>
        </p:txBody>
      </p:sp>
      <p:sp>
        <p:nvSpPr>
          <p:cNvPr id="19" name="Rectangle 18"/>
          <p:cNvSpPr>
            <a:spLocks noChangeArrowheads="1"/>
          </p:cNvSpPr>
          <p:nvPr/>
        </p:nvSpPr>
        <p:spPr bwMode="auto">
          <a:xfrm>
            <a:off x="4478102" y="5559857"/>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3</a:t>
            </a:r>
          </a:p>
        </p:txBody>
      </p:sp>
      <p:sp>
        <p:nvSpPr>
          <p:cNvPr id="20" name="Rectangle 19"/>
          <p:cNvSpPr>
            <a:spLocks noChangeArrowheads="1"/>
          </p:cNvSpPr>
          <p:nvPr/>
        </p:nvSpPr>
        <p:spPr bwMode="auto">
          <a:xfrm>
            <a:off x="5414400" y="5559857"/>
            <a:ext cx="11381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4</a:t>
            </a:r>
          </a:p>
        </p:txBody>
      </p:sp>
      <p:sp>
        <p:nvSpPr>
          <p:cNvPr id="22" name="Rectangle 21"/>
          <p:cNvSpPr>
            <a:spLocks noChangeArrowheads="1"/>
          </p:cNvSpPr>
          <p:nvPr/>
        </p:nvSpPr>
        <p:spPr bwMode="auto">
          <a:xfrm>
            <a:off x="7308304" y="5559043"/>
            <a:ext cx="72008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cs typeface="Arial" pitchFamily="34" charset="0"/>
              </a:rPr>
              <a:t>6</a:t>
            </a:r>
            <a:endParaRPr kumimoji="0" lang="en-US" sz="1600" b="0" i="0" u="none" strike="noStrike" cap="none" normalizeH="0" baseline="0" dirty="0" smtClean="0">
              <a:ln>
                <a:noFill/>
              </a:ln>
              <a:effectLst/>
              <a:latin typeface="Arial" pitchFamily="34" charset="0"/>
              <a:cs typeface="Arial" pitchFamily="34" charset="0"/>
            </a:endParaRPr>
          </a:p>
        </p:txBody>
      </p:sp>
      <p:sp>
        <p:nvSpPr>
          <p:cNvPr id="23" name="Line 22"/>
          <p:cNvSpPr>
            <a:spLocks noChangeShapeType="1"/>
          </p:cNvSpPr>
          <p:nvPr/>
        </p:nvSpPr>
        <p:spPr bwMode="auto">
          <a:xfrm flipV="1">
            <a:off x="1548983" y="1786865"/>
            <a:ext cx="0" cy="3474792"/>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3"/>
          <p:cNvSpPr>
            <a:spLocks noChangeShapeType="1"/>
          </p:cNvSpPr>
          <p:nvPr/>
        </p:nvSpPr>
        <p:spPr bwMode="auto">
          <a:xfrm flipH="1">
            <a:off x="1445152" y="5261657"/>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4"/>
          <p:cNvSpPr>
            <a:spLocks noChangeShapeType="1"/>
          </p:cNvSpPr>
          <p:nvPr/>
        </p:nvSpPr>
        <p:spPr bwMode="auto">
          <a:xfrm flipH="1">
            <a:off x="1445152" y="4763814"/>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5"/>
          <p:cNvSpPr>
            <a:spLocks noChangeShapeType="1"/>
          </p:cNvSpPr>
          <p:nvPr/>
        </p:nvSpPr>
        <p:spPr bwMode="auto">
          <a:xfrm flipH="1">
            <a:off x="1445152" y="4267234"/>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6"/>
          <p:cNvSpPr>
            <a:spLocks noChangeShapeType="1"/>
          </p:cNvSpPr>
          <p:nvPr/>
        </p:nvSpPr>
        <p:spPr bwMode="auto">
          <a:xfrm flipH="1">
            <a:off x="1445152" y="3769392"/>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7"/>
          <p:cNvSpPr>
            <a:spLocks noChangeShapeType="1"/>
          </p:cNvSpPr>
          <p:nvPr/>
        </p:nvSpPr>
        <p:spPr bwMode="auto">
          <a:xfrm flipH="1">
            <a:off x="1445152" y="3279130"/>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8"/>
          <p:cNvSpPr>
            <a:spLocks noChangeShapeType="1"/>
          </p:cNvSpPr>
          <p:nvPr/>
        </p:nvSpPr>
        <p:spPr bwMode="auto">
          <a:xfrm flipH="1">
            <a:off x="1445152" y="2781287"/>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9"/>
          <p:cNvSpPr>
            <a:spLocks noChangeShapeType="1"/>
          </p:cNvSpPr>
          <p:nvPr/>
        </p:nvSpPr>
        <p:spPr bwMode="auto">
          <a:xfrm flipH="1">
            <a:off x="1445152" y="2283444"/>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30"/>
          <p:cNvSpPr>
            <a:spLocks noChangeShapeType="1"/>
          </p:cNvSpPr>
          <p:nvPr/>
        </p:nvSpPr>
        <p:spPr bwMode="auto">
          <a:xfrm flipH="1">
            <a:off x="1445152" y="1786865"/>
            <a:ext cx="103831" cy="0"/>
          </a:xfrm>
          <a:prstGeom prst="line">
            <a:avLst/>
          </a:prstGeom>
          <a:noFill/>
          <a:ln w="19050" cap="rnd">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Rectangle 31"/>
          <p:cNvSpPr>
            <a:spLocks noChangeArrowheads="1"/>
          </p:cNvSpPr>
          <p:nvPr/>
        </p:nvSpPr>
        <p:spPr bwMode="auto">
          <a:xfrm>
            <a:off x="1015257" y="5103592"/>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0.0</a:t>
            </a:r>
          </a:p>
        </p:txBody>
      </p:sp>
      <p:sp>
        <p:nvSpPr>
          <p:cNvPr id="1025" name="Rectangle 32"/>
          <p:cNvSpPr>
            <a:spLocks noChangeArrowheads="1"/>
          </p:cNvSpPr>
          <p:nvPr/>
        </p:nvSpPr>
        <p:spPr bwMode="auto">
          <a:xfrm>
            <a:off x="1015257" y="4607012"/>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0.1</a:t>
            </a:r>
          </a:p>
        </p:txBody>
      </p:sp>
      <p:sp>
        <p:nvSpPr>
          <p:cNvPr id="1027" name="Rectangle 33"/>
          <p:cNvSpPr>
            <a:spLocks noChangeArrowheads="1"/>
          </p:cNvSpPr>
          <p:nvPr/>
        </p:nvSpPr>
        <p:spPr bwMode="auto">
          <a:xfrm>
            <a:off x="1015257" y="4109169"/>
            <a:ext cx="32060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pitchFamily="34" charset="0"/>
                <a:cs typeface="Arial" pitchFamily="34" charset="0"/>
              </a:rPr>
              <a:t>0.2</a:t>
            </a:r>
          </a:p>
        </p:txBody>
      </p:sp>
      <p:sp>
        <p:nvSpPr>
          <p:cNvPr id="1028" name="Rectangle 34"/>
          <p:cNvSpPr>
            <a:spLocks noChangeArrowheads="1"/>
          </p:cNvSpPr>
          <p:nvPr/>
        </p:nvSpPr>
        <p:spPr bwMode="auto">
          <a:xfrm>
            <a:off x="1015257" y="3611326"/>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0.3</a:t>
            </a:r>
          </a:p>
        </p:txBody>
      </p:sp>
      <p:sp>
        <p:nvSpPr>
          <p:cNvPr id="1029" name="Rectangle 35"/>
          <p:cNvSpPr>
            <a:spLocks noChangeArrowheads="1"/>
          </p:cNvSpPr>
          <p:nvPr/>
        </p:nvSpPr>
        <p:spPr bwMode="auto">
          <a:xfrm>
            <a:off x="1015257" y="3121065"/>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0.4</a:t>
            </a:r>
          </a:p>
        </p:txBody>
      </p:sp>
      <p:sp>
        <p:nvSpPr>
          <p:cNvPr id="1030" name="Rectangle 36"/>
          <p:cNvSpPr>
            <a:spLocks noChangeArrowheads="1"/>
          </p:cNvSpPr>
          <p:nvPr/>
        </p:nvSpPr>
        <p:spPr bwMode="auto">
          <a:xfrm>
            <a:off x="1015257" y="2623222"/>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0.5</a:t>
            </a:r>
          </a:p>
        </p:txBody>
      </p:sp>
      <p:sp>
        <p:nvSpPr>
          <p:cNvPr id="1031" name="Rectangle 37"/>
          <p:cNvSpPr>
            <a:spLocks noChangeArrowheads="1"/>
          </p:cNvSpPr>
          <p:nvPr/>
        </p:nvSpPr>
        <p:spPr bwMode="auto">
          <a:xfrm>
            <a:off x="1015257" y="2126643"/>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0.6</a:t>
            </a:r>
            <a:endParaRPr kumimoji="0" lang="en-US" sz="4800" b="0" i="0" u="none" strike="noStrike" cap="none" normalizeH="0" baseline="0" dirty="0" smtClean="0">
              <a:ln>
                <a:noFill/>
              </a:ln>
              <a:effectLst/>
              <a:latin typeface="Arial" pitchFamily="34" charset="0"/>
              <a:cs typeface="Arial" pitchFamily="34" charset="0"/>
            </a:endParaRPr>
          </a:p>
        </p:txBody>
      </p:sp>
      <p:sp>
        <p:nvSpPr>
          <p:cNvPr id="1032" name="Rectangle 38"/>
          <p:cNvSpPr>
            <a:spLocks noChangeArrowheads="1"/>
          </p:cNvSpPr>
          <p:nvPr/>
        </p:nvSpPr>
        <p:spPr bwMode="auto">
          <a:xfrm>
            <a:off x="1015257" y="1628800"/>
            <a:ext cx="2853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0.7</a:t>
            </a:r>
            <a:endParaRPr kumimoji="0" lang="en-US" sz="3600" b="0" i="0" u="none" strike="noStrike" cap="none" normalizeH="0" baseline="0" dirty="0" smtClean="0">
              <a:ln>
                <a:noFill/>
              </a:ln>
              <a:effectLst/>
              <a:latin typeface="Arial" pitchFamily="34" charset="0"/>
              <a:cs typeface="Arial" pitchFamily="34" charset="0"/>
            </a:endParaRPr>
          </a:p>
        </p:txBody>
      </p:sp>
      <p:sp>
        <p:nvSpPr>
          <p:cNvPr id="1033" name="Rectangle 39"/>
          <p:cNvSpPr>
            <a:spLocks noChangeArrowheads="1"/>
          </p:cNvSpPr>
          <p:nvPr/>
        </p:nvSpPr>
        <p:spPr bwMode="auto">
          <a:xfrm>
            <a:off x="1548983" y="1646610"/>
            <a:ext cx="6042219" cy="3754039"/>
          </a:xfrm>
          <a:prstGeom prst="rect">
            <a:avLst/>
          </a:prstGeom>
          <a:noFill/>
          <a:ln w="19050" cap="rnd">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Rectangle 40"/>
          <p:cNvSpPr>
            <a:spLocks noChangeArrowheads="1"/>
          </p:cNvSpPr>
          <p:nvPr/>
        </p:nvSpPr>
        <p:spPr bwMode="auto">
          <a:xfrm>
            <a:off x="2195736" y="5877272"/>
            <a:ext cx="46215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dirty="0" err="1"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Mois</a:t>
            </a:r>
            <a:r>
              <a:rPr lang="en-US" sz="2000" b="0" dirty="0" smtClean="0">
                <a:effectLst>
                  <a:outerShdw blurRad="38100" dist="38100" dir="2700000" algn="tl">
                    <a:srgbClr val="000000">
                      <a:alpha val="43137"/>
                    </a:srgbClr>
                  </a:outerShdw>
                </a:effectLst>
                <a:latin typeface="+mn-lt"/>
                <a:cs typeface="Arial" pitchFamily="34" charset="0"/>
              </a:rPr>
              <a:t> </a:t>
            </a:r>
            <a:r>
              <a:rPr lang="en-US" sz="2000" b="0" dirty="0" err="1"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depuis</a:t>
            </a:r>
            <a:r>
              <a:rPr lang="en-US" sz="2000" b="0" dirty="0"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 entrée </a:t>
            </a:r>
            <a:r>
              <a:rPr lang="en-US" sz="2000" b="0" dirty="0" err="1"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dans</a:t>
            </a:r>
            <a:r>
              <a:rPr lang="en-US" sz="2000" b="0" dirty="0"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 </a:t>
            </a:r>
            <a:r>
              <a:rPr lang="en-US" sz="2000" b="0" dirty="0" err="1" smtClean="0">
                <a:ln w="18415" cmpd="sng">
                  <a:solidFill>
                    <a:srgbClr val="FFFFFF"/>
                  </a:solidFill>
                  <a:prstDash val="solid"/>
                </a:ln>
                <a:effectLst>
                  <a:outerShdw blurRad="38100" dist="38100" dir="2700000" algn="tl">
                    <a:srgbClr val="000000">
                      <a:alpha val="43137"/>
                    </a:srgbClr>
                  </a:outerShdw>
                </a:effectLst>
                <a:latin typeface="+mn-lt"/>
                <a:cs typeface="Arial" pitchFamily="34" charset="0"/>
              </a:rPr>
              <a:t>l’étude</a:t>
            </a:r>
            <a:endParaRPr kumimoji="0" lang="en-US" sz="2000" b="0" i="0" u="none" strike="noStrike" cap="none" normalizeH="0" baseline="0" dirty="0" smtClean="0">
              <a:ln>
                <a:noFill/>
              </a:ln>
              <a:effectLst>
                <a:outerShdw blurRad="38100" dist="38100" dir="2700000" algn="tl">
                  <a:srgbClr val="000000">
                    <a:alpha val="43137"/>
                  </a:srgbClr>
                </a:outerShdw>
              </a:effectLst>
              <a:latin typeface="+mn-lt"/>
              <a:cs typeface="Arial" pitchFamily="34" charset="0"/>
            </a:endParaRPr>
          </a:p>
        </p:txBody>
      </p:sp>
      <p:sp>
        <p:nvSpPr>
          <p:cNvPr id="1035" name="Rectangle 41"/>
          <p:cNvSpPr>
            <a:spLocks noChangeArrowheads="1"/>
          </p:cNvSpPr>
          <p:nvPr/>
        </p:nvSpPr>
        <p:spPr bwMode="auto">
          <a:xfrm rot="16200000">
            <a:off x="-635388" y="2915069"/>
            <a:ext cx="230425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Probabilité</a:t>
            </a:r>
            <a:endParaRPr kumimoji="0" lang="en-US" sz="28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endParaRPr>
          </a:p>
        </p:txBody>
      </p:sp>
      <p:sp>
        <p:nvSpPr>
          <p:cNvPr id="1036" name="Freeform 42"/>
          <p:cNvSpPr>
            <a:spLocks/>
          </p:cNvSpPr>
          <p:nvPr/>
        </p:nvSpPr>
        <p:spPr bwMode="auto">
          <a:xfrm>
            <a:off x="1767574" y="2211421"/>
            <a:ext cx="5674258" cy="3050236"/>
          </a:xfrm>
          <a:custGeom>
            <a:avLst/>
            <a:gdLst>
              <a:gd name="T0" fmla="*/ 15 w 649"/>
              <a:gd name="T1" fmla="*/ 502 h 503"/>
              <a:gd name="T2" fmla="*/ 32 w 649"/>
              <a:gd name="T3" fmla="*/ 500 h 503"/>
              <a:gd name="T4" fmla="*/ 43 w 649"/>
              <a:gd name="T5" fmla="*/ 496 h 503"/>
              <a:gd name="T6" fmla="*/ 60 w 649"/>
              <a:gd name="T7" fmla="*/ 479 h 503"/>
              <a:gd name="T8" fmla="*/ 67 w 649"/>
              <a:gd name="T9" fmla="*/ 474 h 503"/>
              <a:gd name="T10" fmla="*/ 78 w 649"/>
              <a:gd name="T11" fmla="*/ 467 h 503"/>
              <a:gd name="T12" fmla="*/ 85 w 649"/>
              <a:gd name="T13" fmla="*/ 463 h 503"/>
              <a:gd name="T14" fmla="*/ 95 w 649"/>
              <a:gd name="T15" fmla="*/ 459 h 503"/>
              <a:gd name="T16" fmla="*/ 102 w 649"/>
              <a:gd name="T17" fmla="*/ 440 h 503"/>
              <a:gd name="T18" fmla="*/ 116 w 649"/>
              <a:gd name="T19" fmla="*/ 435 h 503"/>
              <a:gd name="T20" fmla="*/ 123 w 649"/>
              <a:gd name="T21" fmla="*/ 418 h 503"/>
              <a:gd name="T22" fmla="*/ 134 w 649"/>
              <a:gd name="T23" fmla="*/ 412 h 503"/>
              <a:gd name="T24" fmla="*/ 144 w 649"/>
              <a:gd name="T25" fmla="*/ 408 h 503"/>
              <a:gd name="T26" fmla="*/ 158 w 649"/>
              <a:gd name="T27" fmla="*/ 384 h 503"/>
              <a:gd name="T28" fmla="*/ 169 w 649"/>
              <a:gd name="T29" fmla="*/ 373 h 503"/>
              <a:gd name="T30" fmla="*/ 183 w 649"/>
              <a:gd name="T31" fmla="*/ 360 h 503"/>
              <a:gd name="T32" fmla="*/ 190 w 649"/>
              <a:gd name="T33" fmla="*/ 353 h 503"/>
              <a:gd name="T34" fmla="*/ 200 w 649"/>
              <a:gd name="T35" fmla="*/ 338 h 503"/>
              <a:gd name="T36" fmla="*/ 207 w 649"/>
              <a:gd name="T37" fmla="*/ 332 h 503"/>
              <a:gd name="T38" fmla="*/ 221 w 649"/>
              <a:gd name="T39" fmla="*/ 328 h 503"/>
              <a:gd name="T40" fmla="*/ 228 w 649"/>
              <a:gd name="T41" fmla="*/ 306 h 503"/>
              <a:gd name="T42" fmla="*/ 239 w 649"/>
              <a:gd name="T43" fmla="*/ 301 h 503"/>
              <a:gd name="T44" fmla="*/ 246 w 649"/>
              <a:gd name="T45" fmla="*/ 278 h 503"/>
              <a:gd name="T46" fmla="*/ 263 w 649"/>
              <a:gd name="T47" fmla="*/ 276 h 503"/>
              <a:gd name="T48" fmla="*/ 270 w 649"/>
              <a:gd name="T49" fmla="*/ 261 h 503"/>
              <a:gd name="T50" fmla="*/ 281 w 649"/>
              <a:gd name="T51" fmla="*/ 257 h 503"/>
              <a:gd name="T52" fmla="*/ 291 w 649"/>
              <a:gd name="T53" fmla="*/ 252 h 503"/>
              <a:gd name="T54" fmla="*/ 305 w 649"/>
              <a:gd name="T55" fmla="*/ 231 h 503"/>
              <a:gd name="T56" fmla="*/ 312 w 649"/>
              <a:gd name="T57" fmla="*/ 225 h 503"/>
              <a:gd name="T58" fmla="*/ 323 w 649"/>
              <a:gd name="T59" fmla="*/ 212 h 503"/>
              <a:gd name="T60" fmla="*/ 330 w 649"/>
              <a:gd name="T61" fmla="*/ 202 h 503"/>
              <a:gd name="T62" fmla="*/ 344 w 649"/>
              <a:gd name="T63" fmla="*/ 200 h 503"/>
              <a:gd name="T64" fmla="*/ 354 w 649"/>
              <a:gd name="T65" fmla="*/ 189 h 503"/>
              <a:gd name="T66" fmla="*/ 375 w 649"/>
              <a:gd name="T67" fmla="*/ 180 h 503"/>
              <a:gd name="T68" fmla="*/ 382 w 649"/>
              <a:gd name="T69" fmla="*/ 177 h 503"/>
              <a:gd name="T70" fmla="*/ 393 w 649"/>
              <a:gd name="T71" fmla="*/ 175 h 503"/>
              <a:gd name="T72" fmla="*/ 404 w 649"/>
              <a:gd name="T73" fmla="*/ 156 h 503"/>
              <a:gd name="T74" fmla="*/ 418 w 649"/>
              <a:gd name="T75" fmla="*/ 149 h 503"/>
              <a:gd name="T76" fmla="*/ 428 w 649"/>
              <a:gd name="T77" fmla="*/ 134 h 503"/>
              <a:gd name="T78" fmla="*/ 442 w 649"/>
              <a:gd name="T79" fmla="*/ 131 h 503"/>
              <a:gd name="T80" fmla="*/ 449 w 649"/>
              <a:gd name="T81" fmla="*/ 124 h 503"/>
              <a:gd name="T82" fmla="*/ 460 w 649"/>
              <a:gd name="T83" fmla="*/ 121 h 503"/>
              <a:gd name="T84" fmla="*/ 467 w 649"/>
              <a:gd name="T85" fmla="*/ 114 h 503"/>
              <a:gd name="T86" fmla="*/ 488 w 649"/>
              <a:gd name="T87" fmla="*/ 111 h 503"/>
              <a:gd name="T88" fmla="*/ 498 w 649"/>
              <a:gd name="T89" fmla="*/ 102 h 503"/>
              <a:gd name="T90" fmla="*/ 512 w 649"/>
              <a:gd name="T91" fmla="*/ 98 h 503"/>
              <a:gd name="T92" fmla="*/ 526 w 649"/>
              <a:gd name="T93" fmla="*/ 89 h 503"/>
              <a:gd name="T94" fmla="*/ 537 w 649"/>
              <a:gd name="T95" fmla="*/ 85 h 503"/>
              <a:gd name="T96" fmla="*/ 547 w 649"/>
              <a:gd name="T97" fmla="*/ 76 h 503"/>
              <a:gd name="T98" fmla="*/ 558 w 649"/>
              <a:gd name="T99" fmla="*/ 71 h 503"/>
              <a:gd name="T100" fmla="*/ 565 w 649"/>
              <a:gd name="T101" fmla="*/ 57 h 503"/>
              <a:gd name="T102" fmla="*/ 579 w 649"/>
              <a:gd name="T103" fmla="*/ 52 h 503"/>
              <a:gd name="T104" fmla="*/ 593 w 649"/>
              <a:gd name="T105" fmla="*/ 45 h 503"/>
              <a:gd name="T106" fmla="*/ 603 w 649"/>
              <a:gd name="T107" fmla="*/ 40 h 503"/>
              <a:gd name="T108" fmla="*/ 614 w 649"/>
              <a:gd name="T109" fmla="*/ 30 h 503"/>
              <a:gd name="T110" fmla="*/ 628 w 649"/>
              <a:gd name="T111" fmla="*/ 25 h 503"/>
              <a:gd name="T112" fmla="*/ 638 w 649"/>
              <a:gd name="T113" fmla="*/ 8 h 503"/>
              <a:gd name="T114" fmla="*/ 649 w 649"/>
              <a:gd name="T11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503">
                <a:moveTo>
                  <a:pt x="0" y="503"/>
                </a:moveTo>
                <a:lnTo>
                  <a:pt x="0" y="503"/>
                </a:lnTo>
                <a:lnTo>
                  <a:pt x="0" y="503"/>
                </a:lnTo>
                <a:lnTo>
                  <a:pt x="15" y="503"/>
                </a:lnTo>
                <a:lnTo>
                  <a:pt x="15" y="502"/>
                </a:lnTo>
                <a:lnTo>
                  <a:pt x="25" y="502"/>
                </a:lnTo>
                <a:lnTo>
                  <a:pt x="25" y="501"/>
                </a:lnTo>
                <a:lnTo>
                  <a:pt x="29" y="501"/>
                </a:lnTo>
                <a:lnTo>
                  <a:pt x="29" y="500"/>
                </a:lnTo>
                <a:lnTo>
                  <a:pt x="32" y="500"/>
                </a:lnTo>
                <a:lnTo>
                  <a:pt x="32" y="500"/>
                </a:lnTo>
                <a:lnTo>
                  <a:pt x="39" y="500"/>
                </a:lnTo>
                <a:lnTo>
                  <a:pt x="39" y="496"/>
                </a:lnTo>
                <a:lnTo>
                  <a:pt x="43" y="496"/>
                </a:lnTo>
                <a:lnTo>
                  <a:pt x="43" y="496"/>
                </a:lnTo>
                <a:lnTo>
                  <a:pt x="46" y="496"/>
                </a:lnTo>
                <a:lnTo>
                  <a:pt x="46" y="494"/>
                </a:lnTo>
                <a:lnTo>
                  <a:pt x="50" y="494"/>
                </a:lnTo>
                <a:lnTo>
                  <a:pt x="50" y="479"/>
                </a:lnTo>
                <a:lnTo>
                  <a:pt x="60" y="479"/>
                </a:lnTo>
                <a:lnTo>
                  <a:pt x="60" y="477"/>
                </a:lnTo>
                <a:lnTo>
                  <a:pt x="64" y="477"/>
                </a:lnTo>
                <a:lnTo>
                  <a:pt x="64" y="476"/>
                </a:lnTo>
                <a:lnTo>
                  <a:pt x="67" y="476"/>
                </a:lnTo>
                <a:lnTo>
                  <a:pt x="67" y="474"/>
                </a:lnTo>
                <a:lnTo>
                  <a:pt x="71" y="474"/>
                </a:lnTo>
                <a:lnTo>
                  <a:pt x="71" y="472"/>
                </a:lnTo>
                <a:lnTo>
                  <a:pt x="74" y="472"/>
                </a:lnTo>
                <a:lnTo>
                  <a:pt x="74" y="467"/>
                </a:lnTo>
                <a:lnTo>
                  <a:pt x="78" y="467"/>
                </a:lnTo>
                <a:lnTo>
                  <a:pt x="78" y="465"/>
                </a:lnTo>
                <a:lnTo>
                  <a:pt x="81" y="465"/>
                </a:lnTo>
                <a:lnTo>
                  <a:pt x="81" y="464"/>
                </a:lnTo>
                <a:lnTo>
                  <a:pt x="85" y="464"/>
                </a:lnTo>
                <a:lnTo>
                  <a:pt x="85" y="463"/>
                </a:lnTo>
                <a:lnTo>
                  <a:pt x="88" y="463"/>
                </a:lnTo>
                <a:lnTo>
                  <a:pt x="88" y="460"/>
                </a:lnTo>
                <a:lnTo>
                  <a:pt x="92" y="460"/>
                </a:lnTo>
                <a:lnTo>
                  <a:pt x="92" y="459"/>
                </a:lnTo>
                <a:lnTo>
                  <a:pt x="95" y="459"/>
                </a:lnTo>
                <a:lnTo>
                  <a:pt x="95" y="456"/>
                </a:lnTo>
                <a:lnTo>
                  <a:pt x="99" y="456"/>
                </a:lnTo>
                <a:lnTo>
                  <a:pt x="99" y="442"/>
                </a:lnTo>
                <a:lnTo>
                  <a:pt x="102" y="442"/>
                </a:lnTo>
                <a:lnTo>
                  <a:pt x="102" y="440"/>
                </a:lnTo>
                <a:lnTo>
                  <a:pt x="106" y="440"/>
                </a:lnTo>
                <a:lnTo>
                  <a:pt x="106" y="438"/>
                </a:lnTo>
                <a:lnTo>
                  <a:pt x="113" y="438"/>
                </a:lnTo>
                <a:lnTo>
                  <a:pt x="113" y="435"/>
                </a:lnTo>
                <a:lnTo>
                  <a:pt x="116" y="435"/>
                </a:lnTo>
                <a:lnTo>
                  <a:pt x="116" y="434"/>
                </a:lnTo>
                <a:lnTo>
                  <a:pt x="120" y="434"/>
                </a:lnTo>
                <a:lnTo>
                  <a:pt x="120" y="432"/>
                </a:lnTo>
                <a:lnTo>
                  <a:pt x="123" y="432"/>
                </a:lnTo>
                <a:lnTo>
                  <a:pt x="123" y="418"/>
                </a:lnTo>
                <a:lnTo>
                  <a:pt x="127" y="418"/>
                </a:lnTo>
                <a:lnTo>
                  <a:pt x="127" y="415"/>
                </a:lnTo>
                <a:lnTo>
                  <a:pt x="130" y="415"/>
                </a:lnTo>
                <a:lnTo>
                  <a:pt x="130" y="412"/>
                </a:lnTo>
                <a:lnTo>
                  <a:pt x="134" y="412"/>
                </a:lnTo>
                <a:lnTo>
                  <a:pt x="134" y="410"/>
                </a:lnTo>
                <a:lnTo>
                  <a:pt x="137" y="410"/>
                </a:lnTo>
                <a:lnTo>
                  <a:pt x="137" y="409"/>
                </a:lnTo>
                <a:lnTo>
                  <a:pt x="144" y="409"/>
                </a:lnTo>
                <a:lnTo>
                  <a:pt x="144" y="408"/>
                </a:lnTo>
                <a:lnTo>
                  <a:pt x="148" y="408"/>
                </a:lnTo>
                <a:lnTo>
                  <a:pt x="148" y="391"/>
                </a:lnTo>
                <a:lnTo>
                  <a:pt x="151" y="391"/>
                </a:lnTo>
                <a:lnTo>
                  <a:pt x="151" y="384"/>
                </a:lnTo>
                <a:lnTo>
                  <a:pt x="158" y="384"/>
                </a:lnTo>
                <a:lnTo>
                  <a:pt x="158" y="381"/>
                </a:lnTo>
                <a:lnTo>
                  <a:pt x="162" y="381"/>
                </a:lnTo>
                <a:lnTo>
                  <a:pt x="162" y="380"/>
                </a:lnTo>
                <a:lnTo>
                  <a:pt x="169" y="380"/>
                </a:lnTo>
                <a:lnTo>
                  <a:pt x="169" y="373"/>
                </a:lnTo>
                <a:lnTo>
                  <a:pt x="172" y="373"/>
                </a:lnTo>
                <a:lnTo>
                  <a:pt x="172" y="365"/>
                </a:lnTo>
                <a:lnTo>
                  <a:pt x="176" y="365"/>
                </a:lnTo>
                <a:lnTo>
                  <a:pt x="176" y="360"/>
                </a:lnTo>
                <a:lnTo>
                  <a:pt x="183" y="360"/>
                </a:lnTo>
                <a:lnTo>
                  <a:pt x="183" y="356"/>
                </a:lnTo>
                <a:lnTo>
                  <a:pt x="186" y="356"/>
                </a:lnTo>
                <a:lnTo>
                  <a:pt x="186" y="356"/>
                </a:lnTo>
                <a:lnTo>
                  <a:pt x="190" y="356"/>
                </a:lnTo>
                <a:lnTo>
                  <a:pt x="190" y="353"/>
                </a:lnTo>
                <a:lnTo>
                  <a:pt x="193" y="353"/>
                </a:lnTo>
                <a:lnTo>
                  <a:pt x="193" y="352"/>
                </a:lnTo>
                <a:lnTo>
                  <a:pt x="197" y="352"/>
                </a:lnTo>
                <a:lnTo>
                  <a:pt x="197" y="338"/>
                </a:lnTo>
                <a:lnTo>
                  <a:pt x="200" y="338"/>
                </a:lnTo>
                <a:lnTo>
                  <a:pt x="200" y="336"/>
                </a:lnTo>
                <a:lnTo>
                  <a:pt x="204" y="336"/>
                </a:lnTo>
                <a:lnTo>
                  <a:pt x="204" y="333"/>
                </a:lnTo>
                <a:lnTo>
                  <a:pt x="207" y="333"/>
                </a:lnTo>
                <a:lnTo>
                  <a:pt x="207" y="332"/>
                </a:lnTo>
                <a:lnTo>
                  <a:pt x="214" y="332"/>
                </a:lnTo>
                <a:lnTo>
                  <a:pt x="214" y="330"/>
                </a:lnTo>
                <a:lnTo>
                  <a:pt x="218" y="330"/>
                </a:lnTo>
                <a:lnTo>
                  <a:pt x="218" y="328"/>
                </a:lnTo>
                <a:lnTo>
                  <a:pt x="221" y="328"/>
                </a:lnTo>
                <a:lnTo>
                  <a:pt x="221" y="312"/>
                </a:lnTo>
                <a:lnTo>
                  <a:pt x="225" y="312"/>
                </a:lnTo>
                <a:lnTo>
                  <a:pt x="225" y="308"/>
                </a:lnTo>
                <a:lnTo>
                  <a:pt x="228" y="308"/>
                </a:lnTo>
                <a:lnTo>
                  <a:pt x="228" y="306"/>
                </a:lnTo>
                <a:lnTo>
                  <a:pt x="232" y="306"/>
                </a:lnTo>
                <a:lnTo>
                  <a:pt x="232" y="303"/>
                </a:lnTo>
                <a:lnTo>
                  <a:pt x="235" y="303"/>
                </a:lnTo>
                <a:lnTo>
                  <a:pt x="235" y="301"/>
                </a:lnTo>
                <a:lnTo>
                  <a:pt x="239" y="301"/>
                </a:lnTo>
                <a:lnTo>
                  <a:pt x="239" y="299"/>
                </a:lnTo>
                <a:lnTo>
                  <a:pt x="242" y="299"/>
                </a:lnTo>
                <a:lnTo>
                  <a:pt x="242" y="294"/>
                </a:lnTo>
                <a:lnTo>
                  <a:pt x="246" y="294"/>
                </a:lnTo>
                <a:lnTo>
                  <a:pt x="246" y="278"/>
                </a:lnTo>
                <a:lnTo>
                  <a:pt x="249" y="278"/>
                </a:lnTo>
                <a:lnTo>
                  <a:pt x="249" y="277"/>
                </a:lnTo>
                <a:lnTo>
                  <a:pt x="253" y="277"/>
                </a:lnTo>
                <a:lnTo>
                  <a:pt x="253" y="276"/>
                </a:lnTo>
                <a:lnTo>
                  <a:pt x="263" y="276"/>
                </a:lnTo>
                <a:lnTo>
                  <a:pt x="263" y="275"/>
                </a:lnTo>
                <a:lnTo>
                  <a:pt x="267" y="275"/>
                </a:lnTo>
                <a:lnTo>
                  <a:pt x="267" y="273"/>
                </a:lnTo>
                <a:lnTo>
                  <a:pt x="270" y="273"/>
                </a:lnTo>
                <a:lnTo>
                  <a:pt x="270" y="261"/>
                </a:lnTo>
                <a:lnTo>
                  <a:pt x="274" y="261"/>
                </a:lnTo>
                <a:lnTo>
                  <a:pt x="274" y="259"/>
                </a:lnTo>
                <a:lnTo>
                  <a:pt x="277" y="259"/>
                </a:lnTo>
                <a:lnTo>
                  <a:pt x="277" y="257"/>
                </a:lnTo>
                <a:lnTo>
                  <a:pt x="281" y="257"/>
                </a:lnTo>
                <a:lnTo>
                  <a:pt x="281" y="255"/>
                </a:lnTo>
                <a:lnTo>
                  <a:pt x="284" y="255"/>
                </a:lnTo>
                <a:lnTo>
                  <a:pt x="284" y="253"/>
                </a:lnTo>
                <a:lnTo>
                  <a:pt x="291" y="253"/>
                </a:lnTo>
                <a:lnTo>
                  <a:pt x="291" y="252"/>
                </a:lnTo>
                <a:lnTo>
                  <a:pt x="295" y="252"/>
                </a:lnTo>
                <a:lnTo>
                  <a:pt x="295" y="231"/>
                </a:lnTo>
                <a:lnTo>
                  <a:pt x="302" y="231"/>
                </a:lnTo>
                <a:lnTo>
                  <a:pt x="302" y="231"/>
                </a:lnTo>
                <a:lnTo>
                  <a:pt x="305" y="231"/>
                </a:lnTo>
                <a:lnTo>
                  <a:pt x="305" y="228"/>
                </a:lnTo>
                <a:lnTo>
                  <a:pt x="309" y="228"/>
                </a:lnTo>
                <a:lnTo>
                  <a:pt x="309" y="226"/>
                </a:lnTo>
                <a:lnTo>
                  <a:pt x="312" y="226"/>
                </a:lnTo>
                <a:lnTo>
                  <a:pt x="312" y="225"/>
                </a:lnTo>
                <a:lnTo>
                  <a:pt x="316" y="225"/>
                </a:lnTo>
                <a:lnTo>
                  <a:pt x="316" y="223"/>
                </a:lnTo>
                <a:lnTo>
                  <a:pt x="319" y="223"/>
                </a:lnTo>
                <a:lnTo>
                  <a:pt x="319" y="212"/>
                </a:lnTo>
                <a:lnTo>
                  <a:pt x="323" y="212"/>
                </a:lnTo>
                <a:lnTo>
                  <a:pt x="323" y="208"/>
                </a:lnTo>
                <a:lnTo>
                  <a:pt x="326" y="208"/>
                </a:lnTo>
                <a:lnTo>
                  <a:pt x="326" y="207"/>
                </a:lnTo>
                <a:lnTo>
                  <a:pt x="330" y="207"/>
                </a:lnTo>
                <a:lnTo>
                  <a:pt x="330" y="202"/>
                </a:lnTo>
                <a:lnTo>
                  <a:pt x="337" y="202"/>
                </a:lnTo>
                <a:lnTo>
                  <a:pt x="337" y="201"/>
                </a:lnTo>
                <a:lnTo>
                  <a:pt x="340" y="201"/>
                </a:lnTo>
                <a:lnTo>
                  <a:pt x="340" y="200"/>
                </a:lnTo>
                <a:lnTo>
                  <a:pt x="344" y="200"/>
                </a:lnTo>
                <a:lnTo>
                  <a:pt x="344" y="191"/>
                </a:lnTo>
                <a:lnTo>
                  <a:pt x="347" y="191"/>
                </a:lnTo>
                <a:lnTo>
                  <a:pt x="347" y="190"/>
                </a:lnTo>
                <a:lnTo>
                  <a:pt x="354" y="190"/>
                </a:lnTo>
                <a:lnTo>
                  <a:pt x="354" y="189"/>
                </a:lnTo>
                <a:lnTo>
                  <a:pt x="365" y="189"/>
                </a:lnTo>
                <a:lnTo>
                  <a:pt x="365" y="186"/>
                </a:lnTo>
                <a:lnTo>
                  <a:pt x="368" y="186"/>
                </a:lnTo>
                <a:lnTo>
                  <a:pt x="368" y="180"/>
                </a:lnTo>
                <a:lnTo>
                  <a:pt x="375" y="180"/>
                </a:lnTo>
                <a:lnTo>
                  <a:pt x="375" y="179"/>
                </a:lnTo>
                <a:lnTo>
                  <a:pt x="379" y="179"/>
                </a:lnTo>
                <a:lnTo>
                  <a:pt x="379" y="177"/>
                </a:lnTo>
                <a:lnTo>
                  <a:pt x="382" y="177"/>
                </a:lnTo>
                <a:lnTo>
                  <a:pt x="382" y="177"/>
                </a:lnTo>
                <a:lnTo>
                  <a:pt x="386" y="177"/>
                </a:lnTo>
                <a:lnTo>
                  <a:pt x="386" y="176"/>
                </a:lnTo>
                <a:lnTo>
                  <a:pt x="389" y="176"/>
                </a:lnTo>
                <a:lnTo>
                  <a:pt x="389" y="175"/>
                </a:lnTo>
                <a:lnTo>
                  <a:pt x="393" y="175"/>
                </a:lnTo>
                <a:lnTo>
                  <a:pt x="393" y="159"/>
                </a:lnTo>
                <a:lnTo>
                  <a:pt x="397" y="159"/>
                </a:lnTo>
                <a:lnTo>
                  <a:pt x="397" y="158"/>
                </a:lnTo>
                <a:lnTo>
                  <a:pt x="404" y="158"/>
                </a:lnTo>
                <a:lnTo>
                  <a:pt x="404" y="156"/>
                </a:lnTo>
                <a:lnTo>
                  <a:pt x="407" y="156"/>
                </a:lnTo>
                <a:lnTo>
                  <a:pt x="407" y="150"/>
                </a:lnTo>
                <a:lnTo>
                  <a:pt x="411" y="150"/>
                </a:lnTo>
                <a:lnTo>
                  <a:pt x="411" y="149"/>
                </a:lnTo>
                <a:lnTo>
                  <a:pt x="418" y="149"/>
                </a:lnTo>
                <a:lnTo>
                  <a:pt x="418" y="141"/>
                </a:lnTo>
                <a:lnTo>
                  <a:pt x="425" y="141"/>
                </a:lnTo>
                <a:lnTo>
                  <a:pt x="425" y="138"/>
                </a:lnTo>
                <a:lnTo>
                  <a:pt x="428" y="138"/>
                </a:lnTo>
                <a:lnTo>
                  <a:pt x="428" y="134"/>
                </a:lnTo>
                <a:lnTo>
                  <a:pt x="435" y="134"/>
                </a:lnTo>
                <a:lnTo>
                  <a:pt x="435" y="133"/>
                </a:lnTo>
                <a:lnTo>
                  <a:pt x="439" y="133"/>
                </a:lnTo>
                <a:lnTo>
                  <a:pt x="439" y="131"/>
                </a:lnTo>
                <a:lnTo>
                  <a:pt x="442" y="131"/>
                </a:lnTo>
                <a:lnTo>
                  <a:pt x="442" y="128"/>
                </a:lnTo>
                <a:lnTo>
                  <a:pt x="446" y="128"/>
                </a:lnTo>
                <a:lnTo>
                  <a:pt x="446" y="126"/>
                </a:lnTo>
                <a:lnTo>
                  <a:pt x="449" y="126"/>
                </a:lnTo>
                <a:lnTo>
                  <a:pt x="449" y="124"/>
                </a:lnTo>
                <a:lnTo>
                  <a:pt x="453" y="124"/>
                </a:lnTo>
                <a:lnTo>
                  <a:pt x="453" y="123"/>
                </a:lnTo>
                <a:lnTo>
                  <a:pt x="456" y="123"/>
                </a:lnTo>
                <a:lnTo>
                  <a:pt x="456" y="121"/>
                </a:lnTo>
                <a:lnTo>
                  <a:pt x="460" y="121"/>
                </a:lnTo>
                <a:lnTo>
                  <a:pt x="460" y="120"/>
                </a:lnTo>
                <a:lnTo>
                  <a:pt x="463" y="120"/>
                </a:lnTo>
                <a:lnTo>
                  <a:pt x="463" y="119"/>
                </a:lnTo>
                <a:lnTo>
                  <a:pt x="467" y="119"/>
                </a:lnTo>
                <a:lnTo>
                  <a:pt x="467" y="114"/>
                </a:lnTo>
                <a:lnTo>
                  <a:pt x="470" y="114"/>
                </a:lnTo>
                <a:lnTo>
                  <a:pt x="470" y="112"/>
                </a:lnTo>
                <a:lnTo>
                  <a:pt x="477" y="112"/>
                </a:lnTo>
                <a:lnTo>
                  <a:pt x="477" y="111"/>
                </a:lnTo>
                <a:lnTo>
                  <a:pt x="488" y="111"/>
                </a:lnTo>
                <a:lnTo>
                  <a:pt x="488" y="110"/>
                </a:lnTo>
                <a:lnTo>
                  <a:pt x="491" y="110"/>
                </a:lnTo>
                <a:lnTo>
                  <a:pt x="491" y="106"/>
                </a:lnTo>
                <a:lnTo>
                  <a:pt x="498" y="106"/>
                </a:lnTo>
                <a:lnTo>
                  <a:pt x="498" y="102"/>
                </a:lnTo>
                <a:lnTo>
                  <a:pt x="505" y="102"/>
                </a:lnTo>
                <a:lnTo>
                  <a:pt x="505" y="101"/>
                </a:lnTo>
                <a:lnTo>
                  <a:pt x="509" y="101"/>
                </a:lnTo>
                <a:lnTo>
                  <a:pt x="509" y="98"/>
                </a:lnTo>
                <a:lnTo>
                  <a:pt x="512" y="98"/>
                </a:lnTo>
                <a:lnTo>
                  <a:pt x="512" y="95"/>
                </a:lnTo>
                <a:lnTo>
                  <a:pt x="516" y="95"/>
                </a:lnTo>
                <a:lnTo>
                  <a:pt x="516" y="90"/>
                </a:lnTo>
                <a:lnTo>
                  <a:pt x="526" y="90"/>
                </a:lnTo>
                <a:lnTo>
                  <a:pt x="526" y="89"/>
                </a:lnTo>
                <a:lnTo>
                  <a:pt x="530" y="89"/>
                </a:lnTo>
                <a:lnTo>
                  <a:pt x="530" y="87"/>
                </a:lnTo>
                <a:lnTo>
                  <a:pt x="533" y="87"/>
                </a:lnTo>
                <a:lnTo>
                  <a:pt x="533" y="85"/>
                </a:lnTo>
                <a:lnTo>
                  <a:pt x="537" y="85"/>
                </a:lnTo>
                <a:lnTo>
                  <a:pt x="537" y="83"/>
                </a:lnTo>
                <a:lnTo>
                  <a:pt x="540" y="83"/>
                </a:lnTo>
                <a:lnTo>
                  <a:pt x="540" y="78"/>
                </a:lnTo>
                <a:lnTo>
                  <a:pt x="547" y="78"/>
                </a:lnTo>
                <a:lnTo>
                  <a:pt x="547" y="76"/>
                </a:lnTo>
                <a:lnTo>
                  <a:pt x="551" y="76"/>
                </a:lnTo>
                <a:lnTo>
                  <a:pt x="551" y="75"/>
                </a:lnTo>
                <a:lnTo>
                  <a:pt x="554" y="75"/>
                </a:lnTo>
                <a:lnTo>
                  <a:pt x="554" y="71"/>
                </a:lnTo>
                <a:lnTo>
                  <a:pt x="558" y="71"/>
                </a:lnTo>
                <a:lnTo>
                  <a:pt x="558" y="69"/>
                </a:lnTo>
                <a:lnTo>
                  <a:pt x="561" y="69"/>
                </a:lnTo>
                <a:lnTo>
                  <a:pt x="561" y="65"/>
                </a:lnTo>
                <a:lnTo>
                  <a:pt x="565" y="65"/>
                </a:lnTo>
                <a:lnTo>
                  <a:pt x="565" y="57"/>
                </a:lnTo>
                <a:lnTo>
                  <a:pt x="568" y="57"/>
                </a:lnTo>
                <a:lnTo>
                  <a:pt x="568" y="54"/>
                </a:lnTo>
                <a:lnTo>
                  <a:pt x="575" y="54"/>
                </a:lnTo>
                <a:lnTo>
                  <a:pt x="575" y="52"/>
                </a:lnTo>
                <a:lnTo>
                  <a:pt x="579" y="52"/>
                </a:lnTo>
                <a:lnTo>
                  <a:pt x="579" y="52"/>
                </a:lnTo>
                <a:lnTo>
                  <a:pt x="589" y="52"/>
                </a:lnTo>
                <a:lnTo>
                  <a:pt x="589" y="46"/>
                </a:lnTo>
                <a:lnTo>
                  <a:pt x="593" y="46"/>
                </a:lnTo>
                <a:lnTo>
                  <a:pt x="593" y="45"/>
                </a:lnTo>
                <a:lnTo>
                  <a:pt x="596" y="45"/>
                </a:lnTo>
                <a:lnTo>
                  <a:pt x="596" y="43"/>
                </a:lnTo>
                <a:lnTo>
                  <a:pt x="600" y="43"/>
                </a:lnTo>
                <a:lnTo>
                  <a:pt x="600" y="40"/>
                </a:lnTo>
                <a:lnTo>
                  <a:pt x="603" y="40"/>
                </a:lnTo>
                <a:lnTo>
                  <a:pt x="603" y="38"/>
                </a:lnTo>
                <a:lnTo>
                  <a:pt x="610" y="38"/>
                </a:lnTo>
                <a:lnTo>
                  <a:pt x="610" y="34"/>
                </a:lnTo>
                <a:lnTo>
                  <a:pt x="614" y="34"/>
                </a:lnTo>
                <a:lnTo>
                  <a:pt x="614" y="30"/>
                </a:lnTo>
                <a:lnTo>
                  <a:pt x="621" y="30"/>
                </a:lnTo>
                <a:lnTo>
                  <a:pt x="621" y="27"/>
                </a:lnTo>
                <a:lnTo>
                  <a:pt x="624" y="27"/>
                </a:lnTo>
                <a:lnTo>
                  <a:pt x="624" y="25"/>
                </a:lnTo>
                <a:lnTo>
                  <a:pt x="628" y="25"/>
                </a:lnTo>
                <a:lnTo>
                  <a:pt x="628" y="20"/>
                </a:lnTo>
                <a:lnTo>
                  <a:pt x="631" y="20"/>
                </a:lnTo>
                <a:lnTo>
                  <a:pt x="631" y="18"/>
                </a:lnTo>
                <a:lnTo>
                  <a:pt x="638" y="18"/>
                </a:lnTo>
                <a:lnTo>
                  <a:pt x="638" y="8"/>
                </a:lnTo>
                <a:lnTo>
                  <a:pt x="642" y="8"/>
                </a:lnTo>
                <a:lnTo>
                  <a:pt x="642" y="8"/>
                </a:lnTo>
                <a:lnTo>
                  <a:pt x="645" y="8"/>
                </a:lnTo>
                <a:lnTo>
                  <a:pt x="645" y="0"/>
                </a:lnTo>
                <a:lnTo>
                  <a:pt x="649" y="0"/>
                </a:lnTo>
                <a:lnTo>
                  <a:pt x="649" y="0"/>
                </a:lnTo>
              </a:path>
            </a:pathLst>
          </a:custGeom>
          <a:ln>
            <a:headEnd/>
            <a:tailEnd/>
          </a:ln>
          <a:extLst>
            <a:ext uri="{909E8E84-426E-40DD-AFC4-6F175D3DCCD1}">
              <a14:hiddenFill xmlns="" xmlns:a14="http://schemas.microsoft.com/office/drawing/2010/main">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7" name="Freeform 43"/>
          <p:cNvSpPr>
            <a:spLocks/>
          </p:cNvSpPr>
          <p:nvPr/>
        </p:nvSpPr>
        <p:spPr bwMode="auto">
          <a:xfrm>
            <a:off x="1767574" y="2374421"/>
            <a:ext cx="5674258" cy="2887236"/>
          </a:xfrm>
          <a:custGeom>
            <a:avLst/>
            <a:gdLst>
              <a:gd name="T0" fmla="*/ 8 w 649"/>
              <a:gd name="T1" fmla="*/ 476 h 476"/>
              <a:gd name="T2" fmla="*/ 18 w 649"/>
              <a:gd name="T3" fmla="*/ 474 h 476"/>
              <a:gd name="T4" fmla="*/ 25 w 649"/>
              <a:gd name="T5" fmla="*/ 469 h 476"/>
              <a:gd name="T6" fmla="*/ 53 w 649"/>
              <a:gd name="T7" fmla="*/ 463 h 476"/>
              <a:gd name="T8" fmla="*/ 60 w 649"/>
              <a:gd name="T9" fmla="*/ 461 h 476"/>
              <a:gd name="T10" fmla="*/ 74 w 649"/>
              <a:gd name="T11" fmla="*/ 456 h 476"/>
              <a:gd name="T12" fmla="*/ 81 w 649"/>
              <a:gd name="T13" fmla="*/ 445 h 476"/>
              <a:gd name="T14" fmla="*/ 95 w 649"/>
              <a:gd name="T15" fmla="*/ 443 h 476"/>
              <a:gd name="T16" fmla="*/ 102 w 649"/>
              <a:gd name="T17" fmla="*/ 431 h 476"/>
              <a:gd name="T18" fmla="*/ 113 w 649"/>
              <a:gd name="T19" fmla="*/ 425 h 476"/>
              <a:gd name="T20" fmla="*/ 123 w 649"/>
              <a:gd name="T21" fmla="*/ 406 h 476"/>
              <a:gd name="T22" fmla="*/ 134 w 649"/>
              <a:gd name="T23" fmla="*/ 399 h 476"/>
              <a:gd name="T24" fmla="*/ 148 w 649"/>
              <a:gd name="T25" fmla="*/ 387 h 476"/>
              <a:gd name="T26" fmla="*/ 158 w 649"/>
              <a:gd name="T27" fmla="*/ 383 h 476"/>
              <a:gd name="T28" fmla="*/ 165 w 649"/>
              <a:gd name="T29" fmla="*/ 372 h 476"/>
              <a:gd name="T30" fmla="*/ 176 w 649"/>
              <a:gd name="T31" fmla="*/ 359 h 476"/>
              <a:gd name="T32" fmla="*/ 186 w 649"/>
              <a:gd name="T33" fmla="*/ 351 h 476"/>
              <a:gd name="T34" fmla="*/ 197 w 649"/>
              <a:gd name="T35" fmla="*/ 348 h 476"/>
              <a:gd name="T36" fmla="*/ 207 w 649"/>
              <a:gd name="T37" fmla="*/ 332 h 476"/>
              <a:gd name="T38" fmla="*/ 221 w 649"/>
              <a:gd name="T39" fmla="*/ 328 h 476"/>
              <a:gd name="T40" fmla="*/ 228 w 649"/>
              <a:gd name="T41" fmla="*/ 309 h 476"/>
              <a:gd name="T42" fmla="*/ 239 w 649"/>
              <a:gd name="T43" fmla="*/ 306 h 476"/>
              <a:gd name="T44" fmla="*/ 246 w 649"/>
              <a:gd name="T45" fmla="*/ 292 h 476"/>
              <a:gd name="T46" fmla="*/ 263 w 649"/>
              <a:gd name="T47" fmla="*/ 288 h 476"/>
              <a:gd name="T48" fmla="*/ 270 w 649"/>
              <a:gd name="T49" fmla="*/ 277 h 476"/>
              <a:gd name="T50" fmla="*/ 284 w 649"/>
              <a:gd name="T51" fmla="*/ 270 h 476"/>
              <a:gd name="T52" fmla="*/ 291 w 649"/>
              <a:gd name="T53" fmla="*/ 261 h 476"/>
              <a:gd name="T54" fmla="*/ 302 w 649"/>
              <a:gd name="T55" fmla="*/ 246 h 476"/>
              <a:gd name="T56" fmla="*/ 312 w 649"/>
              <a:gd name="T57" fmla="*/ 241 h 476"/>
              <a:gd name="T58" fmla="*/ 323 w 649"/>
              <a:gd name="T59" fmla="*/ 234 h 476"/>
              <a:gd name="T60" fmla="*/ 333 w 649"/>
              <a:gd name="T61" fmla="*/ 230 h 476"/>
              <a:gd name="T62" fmla="*/ 354 w 649"/>
              <a:gd name="T63" fmla="*/ 219 h 476"/>
              <a:gd name="T64" fmla="*/ 361 w 649"/>
              <a:gd name="T65" fmla="*/ 215 h 476"/>
              <a:gd name="T66" fmla="*/ 372 w 649"/>
              <a:gd name="T67" fmla="*/ 205 h 476"/>
              <a:gd name="T68" fmla="*/ 379 w 649"/>
              <a:gd name="T69" fmla="*/ 196 h 476"/>
              <a:gd name="T70" fmla="*/ 393 w 649"/>
              <a:gd name="T71" fmla="*/ 192 h 476"/>
              <a:gd name="T72" fmla="*/ 400 w 649"/>
              <a:gd name="T73" fmla="*/ 174 h 476"/>
              <a:gd name="T74" fmla="*/ 414 w 649"/>
              <a:gd name="T75" fmla="*/ 172 h 476"/>
              <a:gd name="T76" fmla="*/ 425 w 649"/>
              <a:gd name="T77" fmla="*/ 160 h 476"/>
              <a:gd name="T78" fmla="*/ 439 w 649"/>
              <a:gd name="T79" fmla="*/ 156 h 476"/>
              <a:gd name="T80" fmla="*/ 446 w 649"/>
              <a:gd name="T81" fmla="*/ 144 h 476"/>
              <a:gd name="T82" fmla="*/ 463 w 649"/>
              <a:gd name="T83" fmla="*/ 141 h 476"/>
              <a:gd name="T84" fmla="*/ 470 w 649"/>
              <a:gd name="T85" fmla="*/ 126 h 476"/>
              <a:gd name="T86" fmla="*/ 488 w 649"/>
              <a:gd name="T87" fmla="*/ 120 h 476"/>
              <a:gd name="T88" fmla="*/ 495 w 649"/>
              <a:gd name="T89" fmla="*/ 105 h 476"/>
              <a:gd name="T90" fmla="*/ 509 w 649"/>
              <a:gd name="T91" fmla="*/ 102 h 476"/>
              <a:gd name="T92" fmla="*/ 519 w 649"/>
              <a:gd name="T93" fmla="*/ 90 h 476"/>
              <a:gd name="T94" fmla="*/ 537 w 649"/>
              <a:gd name="T95" fmla="*/ 85 h 476"/>
              <a:gd name="T96" fmla="*/ 551 w 649"/>
              <a:gd name="T97" fmla="*/ 76 h 476"/>
              <a:gd name="T98" fmla="*/ 561 w 649"/>
              <a:gd name="T99" fmla="*/ 75 h 476"/>
              <a:gd name="T100" fmla="*/ 568 w 649"/>
              <a:gd name="T101" fmla="*/ 62 h 476"/>
              <a:gd name="T102" fmla="*/ 579 w 649"/>
              <a:gd name="T103" fmla="*/ 60 h 476"/>
              <a:gd name="T104" fmla="*/ 589 w 649"/>
              <a:gd name="T105" fmla="*/ 50 h 476"/>
              <a:gd name="T106" fmla="*/ 603 w 649"/>
              <a:gd name="T107" fmla="*/ 45 h 476"/>
              <a:gd name="T108" fmla="*/ 610 w 649"/>
              <a:gd name="T109" fmla="*/ 39 h 476"/>
              <a:gd name="T110" fmla="*/ 621 w 649"/>
              <a:gd name="T111" fmla="*/ 30 h 476"/>
              <a:gd name="T112" fmla="*/ 628 w 649"/>
              <a:gd name="T113" fmla="*/ 26 h 476"/>
              <a:gd name="T114" fmla="*/ 642 w 649"/>
              <a:gd name="T115" fmla="*/ 4 h 476"/>
              <a:gd name="T116" fmla="*/ 649 w 649"/>
              <a:gd name="T11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9" h="476">
                <a:moveTo>
                  <a:pt x="0" y="476"/>
                </a:moveTo>
                <a:lnTo>
                  <a:pt x="0" y="476"/>
                </a:lnTo>
                <a:lnTo>
                  <a:pt x="0" y="476"/>
                </a:lnTo>
                <a:lnTo>
                  <a:pt x="8" y="476"/>
                </a:lnTo>
                <a:lnTo>
                  <a:pt x="8" y="476"/>
                </a:lnTo>
                <a:lnTo>
                  <a:pt x="11" y="476"/>
                </a:lnTo>
                <a:lnTo>
                  <a:pt x="11" y="476"/>
                </a:lnTo>
                <a:lnTo>
                  <a:pt x="15" y="476"/>
                </a:lnTo>
                <a:lnTo>
                  <a:pt x="15" y="474"/>
                </a:lnTo>
                <a:lnTo>
                  <a:pt x="18" y="474"/>
                </a:lnTo>
                <a:lnTo>
                  <a:pt x="18" y="474"/>
                </a:lnTo>
                <a:lnTo>
                  <a:pt x="22" y="474"/>
                </a:lnTo>
                <a:lnTo>
                  <a:pt x="22" y="474"/>
                </a:lnTo>
                <a:lnTo>
                  <a:pt x="25" y="474"/>
                </a:lnTo>
                <a:lnTo>
                  <a:pt x="25" y="469"/>
                </a:lnTo>
                <a:lnTo>
                  <a:pt x="43" y="469"/>
                </a:lnTo>
                <a:lnTo>
                  <a:pt x="43" y="469"/>
                </a:lnTo>
                <a:lnTo>
                  <a:pt x="50" y="469"/>
                </a:lnTo>
                <a:lnTo>
                  <a:pt x="50" y="463"/>
                </a:lnTo>
                <a:lnTo>
                  <a:pt x="53" y="463"/>
                </a:lnTo>
                <a:lnTo>
                  <a:pt x="53" y="462"/>
                </a:lnTo>
                <a:lnTo>
                  <a:pt x="57" y="462"/>
                </a:lnTo>
                <a:lnTo>
                  <a:pt x="57" y="462"/>
                </a:lnTo>
                <a:lnTo>
                  <a:pt x="60" y="462"/>
                </a:lnTo>
                <a:lnTo>
                  <a:pt x="60" y="461"/>
                </a:lnTo>
                <a:lnTo>
                  <a:pt x="64" y="461"/>
                </a:lnTo>
                <a:lnTo>
                  <a:pt x="64" y="458"/>
                </a:lnTo>
                <a:lnTo>
                  <a:pt x="71" y="458"/>
                </a:lnTo>
                <a:lnTo>
                  <a:pt x="71" y="456"/>
                </a:lnTo>
                <a:lnTo>
                  <a:pt x="74" y="456"/>
                </a:lnTo>
                <a:lnTo>
                  <a:pt x="74" y="446"/>
                </a:lnTo>
                <a:lnTo>
                  <a:pt x="78" y="446"/>
                </a:lnTo>
                <a:lnTo>
                  <a:pt x="78" y="445"/>
                </a:lnTo>
                <a:lnTo>
                  <a:pt x="81" y="445"/>
                </a:lnTo>
                <a:lnTo>
                  <a:pt x="81" y="445"/>
                </a:lnTo>
                <a:lnTo>
                  <a:pt x="85" y="445"/>
                </a:lnTo>
                <a:lnTo>
                  <a:pt x="85" y="444"/>
                </a:lnTo>
                <a:lnTo>
                  <a:pt x="92" y="444"/>
                </a:lnTo>
                <a:lnTo>
                  <a:pt x="92" y="443"/>
                </a:lnTo>
                <a:lnTo>
                  <a:pt x="95" y="443"/>
                </a:lnTo>
                <a:lnTo>
                  <a:pt x="95" y="442"/>
                </a:lnTo>
                <a:lnTo>
                  <a:pt x="99" y="442"/>
                </a:lnTo>
                <a:lnTo>
                  <a:pt x="99" y="433"/>
                </a:lnTo>
                <a:lnTo>
                  <a:pt x="102" y="433"/>
                </a:lnTo>
                <a:lnTo>
                  <a:pt x="102" y="431"/>
                </a:lnTo>
                <a:lnTo>
                  <a:pt x="106" y="431"/>
                </a:lnTo>
                <a:lnTo>
                  <a:pt x="106" y="429"/>
                </a:lnTo>
                <a:lnTo>
                  <a:pt x="109" y="429"/>
                </a:lnTo>
                <a:lnTo>
                  <a:pt x="109" y="425"/>
                </a:lnTo>
                <a:lnTo>
                  <a:pt x="113" y="425"/>
                </a:lnTo>
                <a:lnTo>
                  <a:pt x="113" y="424"/>
                </a:lnTo>
                <a:lnTo>
                  <a:pt x="120" y="424"/>
                </a:lnTo>
                <a:lnTo>
                  <a:pt x="120" y="419"/>
                </a:lnTo>
                <a:lnTo>
                  <a:pt x="123" y="419"/>
                </a:lnTo>
                <a:lnTo>
                  <a:pt x="123" y="406"/>
                </a:lnTo>
                <a:lnTo>
                  <a:pt x="127" y="406"/>
                </a:lnTo>
                <a:lnTo>
                  <a:pt x="127" y="403"/>
                </a:lnTo>
                <a:lnTo>
                  <a:pt x="130" y="403"/>
                </a:lnTo>
                <a:lnTo>
                  <a:pt x="130" y="399"/>
                </a:lnTo>
                <a:lnTo>
                  <a:pt x="134" y="399"/>
                </a:lnTo>
                <a:lnTo>
                  <a:pt x="134" y="398"/>
                </a:lnTo>
                <a:lnTo>
                  <a:pt x="141" y="398"/>
                </a:lnTo>
                <a:lnTo>
                  <a:pt x="141" y="397"/>
                </a:lnTo>
                <a:lnTo>
                  <a:pt x="148" y="397"/>
                </a:lnTo>
                <a:lnTo>
                  <a:pt x="148" y="387"/>
                </a:lnTo>
                <a:lnTo>
                  <a:pt x="151" y="387"/>
                </a:lnTo>
                <a:lnTo>
                  <a:pt x="151" y="384"/>
                </a:lnTo>
                <a:lnTo>
                  <a:pt x="155" y="384"/>
                </a:lnTo>
                <a:lnTo>
                  <a:pt x="155" y="383"/>
                </a:lnTo>
                <a:lnTo>
                  <a:pt x="158" y="383"/>
                </a:lnTo>
                <a:lnTo>
                  <a:pt x="158" y="380"/>
                </a:lnTo>
                <a:lnTo>
                  <a:pt x="162" y="380"/>
                </a:lnTo>
                <a:lnTo>
                  <a:pt x="162" y="375"/>
                </a:lnTo>
                <a:lnTo>
                  <a:pt x="165" y="375"/>
                </a:lnTo>
                <a:lnTo>
                  <a:pt x="165" y="372"/>
                </a:lnTo>
                <a:lnTo>
                  <a:pt x="169" y="372"/>
                </a:lnTo>
                <a:lnTo>
                  <a:pt x="169" y="371"/>
                </a:lnTo>
                <a:lnTo>
                  <a:pt x="172" y="371"/>
                </a:lnTo>
                <a:lnTo>
                  <a:pt x="172" y="359"/>
                </a:lnTo>
                <a:lnTo>
                  <a:pt x="176" y="359"/>
                </a:lnTo>
                <a:lnTo>
                  <a:pt x="176" y="356"/>
                </a:lnTo>
                <a:lnTo>
                  <a:pt x="179" y="356"/>
                </a:lnTo>
                <a:lnTo>
                  <a:pt x="179" y="354"/>
                </a:lnTo>
                <a:lnTo>
                  <a:pt x="186" y="354"/>
                </a:lnTo>
                <a:lnTo>
                  <a:pt x="186" y="351"/>
                </a:lnTo>
                <a:lnTo>
                  <a:pt x="190" y="351"/>
                </a:lnTo>
                <a:lnTo>
                  <a:pt x="190" y="349"/>
                </a:lnTo>
                <a:lnTo>
                  <a:pt x="193" y="349"/>
                </a:lnTo>
                <a:lnTo>
                  <a:pt x="193" y="348"/>
                </a:lnTo>
                <a:lnTo>
                  <a:pt x="197" y="348"/>
                </a:lnTo>
                <a:lnTo>
                  <a:pt x="197" y="335"/>
                </a:lnTo>
                <a:lnTo>
                  <a:pt x="204" y="335"/>
                </a:lnTo>
                <a:lnTo>
                  <a:pt x="204" y="334"/>
                </a:lnTo>
                <a:lnTo>
                  <a:pt x="207" y="334"/>
                </a:lnTo>
                <a:lnTo>
                  <a:pt x="207" y="332"/>
                </a:lnTo>
                <a:lnTo>
                  <a:pt x="211" y="332"/>
                </a:lnTo>
                <a:lnTo>
                  <a:pt x="211" y="330"/>
                </a:lnTo>
                <a:lnTo>
                  <a:pt x="214" y="330"/>
                </a:lnTo>
                <a:lnTo>
                  <a:pt x="214" y="328"/>
                </a:lnTo>
                <a:lnTo>
                  <a:pt x="221" y="328"/>
                </a:lnTo>
                <a:lnTo>
                  <a:pt x="221" y="314"/>
                </a:lnTo>
                <a:lnTo>
                  <a:pt x="225" y="314"/>
                </a:lnTo>
                <a:lnTo>
                  <a:pt x="225" y="312"/>
                </a:lnTo>
                <a:lnTo>
                  <a:pt x="228" y="312"/>
                </a:lnTo>
                <a:lnTo>
                  <a:pt x="228" y="309"/>
                </a:lnTo>
                <a:lnTo>
                  <a:pt x="232" y="309"/>
                </a:lnTo>
                <a:lnTo>
                  <a:pt x="232" y="307"/>
                </a:lnTo>
                <a:lnTo>
                  <a:pt x="235" y="307"/>
                </a:lnTo>
                <a:lnTo>
                  <a:pt x="235" y="306"/>
                </a:lnTo>
                <a:lnTo>
                  <a:pt x="239" y="306"/>
                </a:lnTo>
                <a:lnTo>
                  <a:pt x="239" y="305"/>
                </a:lnTo>
                <a:lnTo>
                  <a:pt x="242" y="305"/>
                </a:lnTo>
                <a:lnTo>
                  <a:pt x="242" y="303"/>
                </a:lnTo>
                <a:lnTo>
                  <a:pt x="246" y="303"/>
                </a:lnTo>
                <a:lnTo>
                  <a:pt x="246" y="292"/>
                </a:lnTo>
                <a:lnTo>
                  <a:pt x="256" y="292"/>
                </a:lnTo>
                <a:lnTo>
                  <a:pt x="256" y="290"/>
                </a:lnTo>
                <a:lnTo>
                  <a:pt x="260" y="290"/>
                </a:lnTo>
                <a:lnTo>
                  <a:pt x="260" y="288"/>
                </a:lnTo>
                <a:lnTo>
                  <a:pt x="263" y="288"/>
                </a:lnTo>
                <a:lnTo>
                  <a:pt x="263" y="286"/>
                </a:lnTo>
                <a:lnTo>
                  <a:pt x="267" y="286"/>
                </a:lnTo>
                <a:lnTo>
                  <a:pt x="267" y="285"/>
                </a:lnTo>
                <a:lnTo>
                  <a:pt x="270" y="285"/>
                </a:lnTo>
                <a:lnTo>
                  <a:pt x="270" y="277"/>
                </a:lnTo>
                <a:lnTo>
                  <a:pt x="274" y="277"/>
                </a:lnTo>
                <a:lnTo>
                  <a:pt x="274" y="272"/>
                </a:lnTo>
                <a:lnTo>
                  <a:pt x="281" y="272"/>
                </a:lnTo>
                <a:lnTo>
                  <a:pt x="281" y="270"/>
                </a:lnTo>
                <a:lnTo>
                  <a:pt x="284" y="270"/>
                </a:lnTo>
                <a:lnTo>
                  <a:pt x="284" y="267"/>
                </a:lnTo>
                <a:lnTo>
                  <a:pt x="288" y="267"/>
                </a:lnTo>
                <a:lnTo>
                  <a:pt x="288" y="265"/>
                </a:lnTo>
                <a:lnTo>
                  <a:pt x="291" y="265"/>
                </a:lnTo>
                <a:lnTo>
                  <a:pt x="291" y="261"/>
                </a:lnTo>
                <a:lnTo>
                  <a:pt x="295" y="261"/>
                </a:lnTo>
                <a:lnTo>
                  <a:pt x="295" y="250"/>
                </a:lnTo>
                <a:lnTo>
                  <a:pt x="298" y="250"/>
                </a:lnTo>
                <a:lnTo>
                  <a:pt x="298" y="246"/>
                </a:lnTo>
                <a:lnTo>
                  <a:pt x="302" y="246"/>
                </a:lnTo>
                <a:lnTo>
                  <a:pt x="302" y="244"/>
                </a:lnTo>
                <a:lnTo>
                  <a:pt x="309" y="244"/>
                </a:lnTo>
                <a:lnTo>
                  <a:pt x="309" y="242"/>
                </a:lnTo>
                <a:lnTo>
                  <a:pt x="312" y="242"/>
                </a:lnTo>
                <a:lnTo>
                  <a:pt x="312" y="241"/>
                </a:lnTo>
                <a:lnTo>
                  <a:pt x="316" y="241"/>
                </a:lnTo>
                <a:lnTo>
                  <a:pt x="316" y="240"/>
                </a:lnTo>
                <a:lnTo>
                  <a:pt x="319" y="240"/>
                </a:lnTo>
                <a:lnTo>
                  <a:pt x="319" y="234"/>
                </a:lnTo>
                <a:lnTo>
                  <a:pt x="323" y="234"/>
                </a:lnTo>
                <a:lnTo>
                  <a:pt x="323" y="231"/>
                </a:lnTo>
                <a:lnTo>
                  <a:pt x="330" y="231"/>
                </a:lnTo>
                <a:lnTo>
                  <a:pt x="330" y="231"/>
                </a:lnTo>
                <a:lnTo>
                  <a:pt x="333" y="231"/>
                </a:lnTo>
                <a:lnTo>
                  <a:pt x="333" y="230"/>
                </a:lnTo>
                <a:lnTo>
                  <a:pt x="337" y="230"/>
                </a:lnTo>
                <a:lnTo>
                  <a:pt x="337" y="228"/>
                </a:lnTo>
                <a:lnTo>
                  <a:pt x="344" y="228"/>
                </a:lnTo>
                <a:lnTo>
                  <a:pt x="344" y="219"/>
                </a:lnTo>
                <a:lnTo>
                  <a:pt x="354" y="219"/>
                </a:lnTo>
                <a:lnTo>
                  <a:pt x="354" y="218"/>
                </a:lnTo>
                <a:lnTo>
                  <a:pt x="358" y="218"/>
                </a:lnTo>
                <a:lnTo>
                  <a:pt x="358" y="217"/>
                </a:lnTo>
                <a:lnTo>
                  <a:pt x="361" y="217"/>
                </a:lnTo>
                <a:lnTo>
                  <a:pt x="361" y="215"/>
                </a:lnTo>
                <a:lnTo>
                  <a:pt x="365" y="215"/>
                </a:lnTo>
                <a:lnTo>
                  <a:pt x="365" y="213"/>
                </a:lnTo>
                <a:lnTo>
                  <a:pt x="368" y="213"/>
                </a:lnTo>
                <a:lnTo>
                  <a:pt x="368" y="205"/>
                </a:lnTo>
                <a:lnTo>
                  <a:pt x="372" y="205"/>
                </a:lnTo>
                <a:lnTo>
                  <a:pt x="372" y="202"/>
                </a:lnTo>
                <a:lnTo>
                  <a:pt x="375" y="202"/>
                </a:lnTo>
                <a:lnTo>
                  <a:pt x="375" y="198"/>
                </a:lnTo>
                <a:lnTo>
                  <a:pt x="379" y="198"/>
                </a:lnTo>
                <a:lnTo>
                  <a:pt x="379" y="196"/>
                </a:lnTo>
                <a:lnTo>
                  <a:pt x="382" y="196"/>
                </a:lnTo>
                <a:lnTo>
                  <a:pt x="382" y="193"/>
                </a:lnTo>
                <a:lnTo>
                  <a:pt x="389" y="193"/>
                </a:lnTo>
                <a:lnTo>
                  <a:pt x="389" y="192"/>
                </a:lnTo>
                <a:lnTo>
                  <a:pt x="393" y="192"/>
                </a:lnTo>
                <a:lnTo>
                  <a:pt x="393" y="179"/>
                </a:lnTo>
                <a:lnTo>
                  <a:pt x="397" y="179"/>
                </a:lnTo>
                <a:lnTo>
                  <a:pt x="397" y="179"/>
                </a:lnTo>
                <a:lnTo>
                  <a:pt x="400" y="179"/>
                </a:lnTo>
                <a:lnTo>
                  <a:pt x="400" y="174"/>
                </a:lnTo>
                <a:lnTo>
                  <a:pt x="404" y="174"/>
                </a:lnTo>
                <a:lnTo>
                  <a:pt x="404" y="173"/>
                </a:lnTo>
                <a:lnTo>
                  <a:pt x="411" y="173"/>
                </a:lnTo>
                <a:lnTo>
                  <a:pt x="411" y="172"/>
                </a:lnTo>
                <a:lnTo>
                  <a:pt x="414" y="172"/>
                </a:lnTo>
                <a:lnTo>
                  <a:pt x="414" y="168"/>
                </a:lnTo>
                <a:lnTo>
                  <a:pt x="418" y="168"/>
                </a:lnTo>
                <a:lnTo>
                  <a:pt x="418" y="162"/>
                </a:lnTo>
                <a:lnTo>
                  <a:pt x="425" y="162"/>
                </a:lnTo>
                <a:lnTo>
                  <a:pt x="425" y="160"/>
                </a:lnTo>
                <a:lnTo>
                  <a:pt x="428" y="160"/>
                </a:lnTo>
                <a:lnTo>
                  <a:pt x="428" y="159"/>
                </a:lnTo>
                <a:lnTo>
                  <a:pt x="435" y="159"/>
                </a:lnTo>
                <a:lnTo>
                  <a:pt x="435" y="156"/>
                </a:lnTo>
                <a:lnTo>
                  <a:pt x="439" y="156"/>
                </a:lnTo>
                <a:lnTo>
                  <a:pt x="439" y="152"/>
                </a:lnTo>
                <a:lnTo>
                  <a:pt x="442" y="152"/>
                </a:lnTo>
                <a:lnTo>
                  <a:pt x="442" y="145"/>
                </a:lnTo>
                <a:lnTo>
                  <a:pt x="446" y="145"/>
                </a:lnTo>
                <a:lnTo>
                  <a:pt x="446" y="144"/>
                </a:lnTo>
                <a:lnTo>
                  <a:pt x="449" y="144"/>
                </a:lnTo>
                <a:lnTo>
                  <a:pt x="449" y="142"/>
                </a:lnTo>
                <a:lnTo>
                  <a:pt x="453" y="142"/>
                </a:lnTo>
                <a:lnTo>
                  <a:pt x="453" y="141"/>
                </a:lnTo>
                <a:lnTo>
                  <a:pt x="463" y="141"/>
                </a:lnTo>
                <a:lnTo>
                  <a:pt x="463" y="138"/>
                </a:lnTo>
                <a:lnTo>
                  <a:pt x="467" y="138"/>
                </a:lnTo>
                <a:lnTo>
                  <a:pt x="467" y="127"/>
                </a:lnTo>
                <a:lnTo>
                  <a:pt x="470" y="127"/>
                </a:lnTo>
                <a:lnTo>
                  <a:pt x="470" y="126"/>
                </a:lnTo>
                <a:lnTo>
                  <a:pt x="477" y="126"/>
                </a:lnTo>
                <a:lnTo>
                  <a:pt x="477" y="122"/>
                </a:lnTo>
                <a:lnTo>
                  <a:pt x="481" y="122"/>
                </a:lnTo>
                <a:lnTo>
                  <a:pt x="481" y="120"/>
                </a:lnTo>
                <a:lnTo>
                  <a:pt x="488" y="120"/>
                </a:lnTo>
                <a:lnTo>
                  <a:pt x="488" y="118"/>
                </a:lnTo>
                <a:lnTo>
                  <a:pt x="491" y="118"/>
                </a:lnTo>
                <a:lnTo>
                  <a:pt x="491" y="109"/>
                </a:lnTo>
                <a:lnTo>
                  <a:pt x="495" y="109"/>
                </a:lnTo>
                <a:lnTo>
                  <a:pt x="495" y="105"/>
                </a:lnTo>
                <a:lnTo>
                  <a:pt x="498" y="105"/>
                </a:lnTo>
                <a:lnTo>
                  <a:pt x="498" y="104"/>
                </a:lnTo>
                <a:lnTo>
                  <a:pt x="502" y="104"/>
                </a:lnTo>
                <a:lnTo>
                  <a:pt x="502" y="102"/>
                </a:lnTo>
                <a:lnTo>
                  <a:pt x="509" y="102"/>
                </a:lnTo>
                <a:lnTo>
                  <a:pt x="509" y="99"/>
                </a:lnTo>
                <a:lnTo>
                  <a:pt x="516" y="99"/>
                </a:lnTo>
                <a:lnTo>
                  <a:pt x="516" y="92"/>
                </a:lnTo>
                <a:lnTo>
                  <a:pt x="519" y="92"/>
                </a:lnTo>
                <a:lnTo>
                  <a:pt x="519" y="90"/>
                </a:lnTo>
                <a:lnTo>
                  <a:pt x="526" y="90"/>
                </a:lnTo>
                <a:lnTo>
                  <a:pt x="526" y="87"/>
                </a:lnTo>
                <a:lnTo>
                  <a:pt x="533" y="87"/>
                </a:lnTo>
                <a:lnTo>
                  <a:pt x="533" y="85"/>
                </a:lnTo>
                <a:lnTo>
                  <a:pt x="537" y="85"/>
                </a:lnTo>
                <a:lnTo>
                  <a:pt x="537" y="83"/>
                </a:lnTo>
                <a:lnTo>
                  <a:pt x="540" y="83"/>
                </a:lnTo>
                <a:lnTo>
                  <a:pt x="540" y="76"/>
                </a:lnTo>
                <a:lnTo>
                  <a:pt x="551" y="76"/>
                </a:lnTo>
                <a:lnTo>
                  <a:pt x="551" y="76"/>
                </a:lnTo>
                <a:lnTo>
                  <a:pt x="554" y="76"/>
                </a:lnTo>
                <a:lnTo>
                  <a:pt x="554" y="76"/>
                </a:lnTo>
                <a:lnTo>
                  <a:pt x="558" y="76"/>
                </a:lnTo>
                <a:lnTo>
                  <a:pt x="558" y="75"/>
                </a:lnTo>
                <a:lnTo>
                  <a:pt x="561" y="75"/>
                </a:lnTo>
                <a:lnTo>
                  <a:pt x="561" y="74"/>
                </a:lnTo>
                <a:lnTo>
                  <a:pt x="565" y="74"/>
                </a:lnTo>
                <a:lnTo>
                  <a:pt x="565" y="65"/>
                </a:lnTo>
                <a:lnTo>
                  <a:pt x="568" y="65"/>
                </a:lnTo>
                <a:lnTo>
                  <a:pt x="568" y="62"/>
                </a:lnTo>
                <a:lnTo>
                  <a:pt x="572" y="62"/>
                </a:lnTo>
                <a:lnTo>
                  <a:pt x="572" y="61"/>
                </a:lnTo>
                <a:lnTo>
                  <a:pt x="575" y="61"/>
                </a:lnTo>
                <a:lnTo>
                  <a:pt x="575" y="60"/>
                </a:lnTo>
                <a:lnTo>
                  <a:pt x="579" y="60"/>
                </a:lnTo>
                <a:lnTo>
                  <a:pt x="579" y="58"/>
                </a:lnTo>
                <a:lnTo>
                  <a:pt x="582" y="58"/>
                </a:lnTo>
                <a:lnTo>
                  <a:pt x="582" y="54"/>
                </a:lnTo>
                <a:lnTo>
                  <a:pt x="589" y="54"/>
                </a:lnTo>
                <a:lnTo>
                  <a:pt x="589" y="50"/>
                </a:lnTo>
                <a:lnTo>
                  <a:pt x="593" y="50"/>
                </a:lnTo>
                <a:lnTo>
                  <a:pt x="593" y="48"/>
                </a:lnTo>
                <a:lnTo>
                  <a:pt x="600" y="48"/>
                </a:lnTo>
                <a:lnTo>
                  <a:pt x="600" y="45"/>
                </a:lnTo>
                <a:lnTo>
                  <a:pt x="603" y="45"/>
                </a:lnTo>
                <a:lnTo>
                  <a:pt x="603" y="42"/>
                </a:lnTo>
                <a:lnTo>
                  <a:pt x="607" y="42"/>
                </a:lnTo>
                <a:lnTo>
                  <a:pt x="607" y="41"/>
                </a:lnTo>
                <a:lnTo>
                  <a:pt x="610" y="41"/>
                </a:lnTo>
                <a:lnTo>
                  <a:pt x="610" y="39"/>
                </a:lnTo>
                <a:lnTo>
                  <a:pt x="614" y="39"/>
                </a:lnTo>
                <a:lnTo>
                  <a:pt x="614" y="35"/>
                </a:lnTo>
                <a:lnTo>
                  <a:pt x="617" y="35"/>
                </a:lnTo>
                <a:lnTo>
                  <a:pt x="617" y="30"/>
                </a:lnTo>
                <a:lnTo>
                  <a:pt x="621" y="30"/>
                </a:lnTo>
                <a:lnTo>
                  <a:pt x="621" y="29"/>
                </a:lnTo>
                <a:lnTo>
                  <a:pt x="624" y="29"/>
                </a:lnTo>
                <a:lnTo>
                  <a:pt x="624" y="27"/>
                </a:lnTo>
                <a:lnTo>
                  <a:pt x="628" y="27"/>
                </a:lnTo>
                <a:lnTo>
                  <a:pt x="628" y="26"/>
                </a:lnTo>
                <a:lnTo>
                  <a:pt x="635" y="26"/>
                </a:lnTo>
                <a:lnTo>
                  <a:pt x="635" y="20"/>
                </a:lnTo>
                <a:lnTo>
                  <a:pt x="638" y="20"/>
                </a:lnTo>
                <a:lnTo>
                  <a:pt x="638" y="4"/>
                </a:lnTo>
                <a:lnTo>
                  <a:pt x="642" y="4"/>
                </a:lnTo>
                <a:lnTo>
                  <a:pt x="642" y="2"/>
                </a:lnTo>
                <a:lnTo>
                  <a:pt x="645" y="2"/>
                </a:lnTo>
                <a:lnTo>
                  <a:pt x="645" y="0"/>
                </a:lnTo>
                <a:lnTo>
                  <a:pt x="649" y="0"/>
                </a:lnTo>
                <a:lnTo>
                  <a:pt x="649" y="0"/>
                </a:lnTo>
              </a:path>
            </a:pathLst>
          </a:custGeom>
          <a:ln>
            <a:headEnd/>
            <a:tailEnd/>
          </a:ln>
          <a:extLst>
            <a:ext uri="{909E8E84-426E-40DD-AFC4-6F175D3DCCD1}">
              <a14:hiddenFill xmlns="" xmlns:a14="http://schemas.microsoft.com/office/drawing/2010/main">
                <a:solidFill>
                  <a:srgbClr val="FFFFFF"/>
                </a:solidFill>
              </a14:hiddenFill>
            </a:ext>
          </a:extLst>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8" name="Freeform 44"/>
          <p:cNvSpPr>
            <a:spLocks/>
          </p:cNvSpPr>
          <p:nvPr/>
        </p:nvSpPr>
        <p:spPr bwMode="auto">
          <a:xfrm>
            <a:off x="1767574" y="2708001"/>
            <a:ext cx="5674258" cy="2553656"/>
          </a:xfrm>
          <a:custGeom>
            <a:avLst/>
            <a:gdLst>
              <a:gd name="T0" fmla="*/ 8 w 649"/>
              <a:gd name="T1" fmla="*/ 421 h 421"/>
              <a:gd name="T2" fmla="*/ 29 w 649"/>
              <a:gd name="T3" fmla="*/ 419 h 421"/>
              <a:gd name="T4" fmla="*/ 39 w 649"/>
              <a:gd name="T5" fmla="*/ 419 h 421"/>
              <a:gd name="T6" fmla="*/ 53 w 649"/>
              <a:gd name="T7" fmla="*/ 411 h 421"/>
              <a:gd name="T8" fmla="*/ 64 w 649"/>
              <a:gd name="T9" fmla="*/ 410 h 421"/>
              <a:gd name="T10" fmla="*/ 74 w 649"/>
              <a:gd name="T11" fmla="*/ 407 h 421"/>
              <a:gd name="T12" fmla="*/ 85 w 649"/>
              <a:gd name="T13" fmla="*/ 398 h 421"/>
              <a:gd name="T14" fmla="*/ 95 w 649"/>
              <a:gd name="T15" fmla="*/ 397 h 421"/>
              <a:gd name="T16" fmla="*/ 109 w 649"/>
              <a:gd name="T17" fmla="*/ 386 h 421"/>
              <a:gd name="T18" fmla="*/ 120 w 649"/>
              <a:gd name="T19" fmla="*/ 382 h 421"/>
              <a:gd name="T20" fmla="*/ 134 w 649"/>
              <a:gd name="T21" fmla="*/ 367 h 421"/>
              <a:gd name="T22" fmla="*/ 144 w 649"/>
              <a:gd name="T23" fmla="*/ 362 h 421"/>
              <a:gd name="T24" fmla="*/ 158 w 649"/>
              <a:gd name="T25" fmla="*/ 346 h 421"/>
              <a:gd name="T26" fmla="*/ 169 w 649"/>
              <a:gd name="T27" fmla="*/ 341 h 421"/>
              <a:gd name="T28" fmla="*/ 179 w 649"/>
              <a:gd name="T29" fmla="*/ 326 h 421"/>
              <a:gd name="T30" fmla="*/ 190 w 649"/>
              <a:gd name="T31" fmla="*/ 322 h 421"/>
              <a:gd name="T32" fmla="*/ 200 w 649"/>
              <a:gd name="T33" fmla="*/ 304 h 421"/>
              <a:gd name="T34" fmla="*/ 211 w 649"/>
              <a:gd name="T35" fmla="*/ 300 h 421"/>
              <a:gd name="T36" fmla="*/ 221 w 649"/>
              <a:gd name="T37" fmla="*/ 298 h 421"/>
              <a:gd name="T38" fmla="*/ 232 w 649"/>
              <a:gd name="T39" fmla="*/ 288 h 421"/>
              <a:gd name="T40" fmla="*/ 242 w 649"/>
              <a:gd name="T41" fmla="*/ 285 h 421"/>
              <a:gd name="T42" fmla="*/ 253 w 649"/>
              <a:gd name="T43" fmla="*/ 268 h 421"/>
              <a:gd name="T44" fmla="*/ 263 w 649"/>
              <a:gd name="T45" fmla="*/ 266 h 421"/>
              <a:gd name="T46" fmla="*/ 274 w 649"/>
              <a:gd name="T47" fmla="*/ 256 h 421"/>
              <a:gd name="T48" fmla="*/ 284 w 649"/>
              <a:gd name="T49" fmla="*/ 253 h 421"/>
              <a:gd name="T50" fmla="*/ 295 w 649"/>
              <a:gd name="T51" fmla="*/ 247 h 421"/>
              <a:gd name="T52" fmla="*/ 312 w 649"/>
              <a:gd name="T53" fmla="*/ 232 h 421"/>
              <a:gd name="T54" fmla="*/ 323 w 649"/>
              <a:gd name="T55" fmla="*/ 220 h 421"/>
              <a:gd name="T56" fmla="*/ 337 w 649"/>
              <a:gd name="T57" fmla="*/ 215 h 421"/>
              <a:gd name="T58" fmla="*/ 351 w 649"/>
              <a:gd name="T59" fmla="*/ 207 h 421"/>
              <a:gd name="T60" fmla="*/ 361 w 649"/>
              <a:gd name="T61" fmla="*/ 204 h 421"/>
              <a:gd name="T62" fmla="*/ 372 w 649"/>
              <a:gd name="T63" fmla="*/ 195 h 421"/>
              <a:gd name="T64" fmla="*/ 382 w 649"/>
              <a:gd name="T65" fmla="*/ 189 h 421"/>
              <a:gd name="T66" fmla="*/ 397 w 649"/>
              <a:gd name="T67" fmla="*/ 176 h 421"/>
              <a:gd name="T68" fmla="*/ 411 w 649"/>
              <a:gd name="T69" fmla="*/ 172 h 421"/>
              <a:gd name="T70" fmla="*/ 421 w 649"/>
              <a:gd name="T71" fmla="*/ 162 h 421"/>
              <a:gd name="T72" fmla="*/ 432 w 649"/>
              <a:gd name="T73" fmla="*/ 158 h 421"/>
              <a:gd name="T74" fmla="*/ 442 w 649"/>
              <a:gd name="T75" fmla="*/ 154 h 421"/>
              <a:gd name="T76" fmla="*/ 456 w 649"/>
              <a:gd name="T77" fmla="*/ 137 h 421"/>
              <a:gd name="T78" fmla="*/ 467 w 649"/>
              <a:gd name="T79" fmla="*/ 130 h 421"/>
              <a:gd name="T80" fmla="*/ 477 w 649"/>
              <a:gd name="T81" fmla="*/ 120 h 421"/>
              <a:gd name="T82" fmla="*/ 491 w 649"/>
              <a:gd name="T83" fmla="*/ 116 h 421"/>
              <a:gd name="T84" fmla="*/ 505 w 649"/>
              <a:gd name="T85" fmla="*/ 106 h 421"/>
              <a:gd name="T86" fmla="*/ 516 w 649"/>
              <a:gd name="T87" fmla="*/ 102 h 421"/>
              <a:gd name="T88" fmla="*/ 526 w 649"/>
              <a:gd name="T89" fmla="*/ 88 h 421"/>
              <a:gd name="T90" fmla="*/ 537 w 649"/>
              <a:gd name="T91" fmla="*/ 81 h 421"/>
              <a:gd name="T92" fmla="*/ 547 w 649"/>
              <a:gd name="T93" fmla="*/ 72 h 421"/>
              <a:gd name="T94" fmla="*/ 558 w 649"/>
              <a:gd name="T95" fmla="*/ 68 h 421"/>
              <a:gd name="T96" fmla="*/ 568 w 649"/>
              <a:gd name="T97" fmla="*/ 55 h 421"/>
              <a:gd name="T98" fmla="*/ 579 w 649"/>
              <a:gd name="T99" fmla="*/ 50 h 421"/>
              <a:gd name="T100" fmla="*/ 589 w 649"/>
              <a:gd name="T101" fmla="*/ 45 h 421"/>
              <a:gd name="T102" fmla="*/ 600 w 649"/>
              <a:gd name="T103" fmla="*/ 37 h 421"/>
              <a:gd name="T104" fmla="*/ 614 w 649"/>
              <a:gd name="T105" fmla="*/ 34 h 421"/>
              <a:gd name="T106" fmla="*/ 628 w 649"/>
              <a:gd name="T107" fmla="*/ 19 h 421"/>
              <a:gd name="T108" fmla="*/ 638 w 649"/>
              <a:gd name="T109" fmla="*/ 16 h 421"/>
              <a:gd name="T110" fmla="*/ 649 w 649"/>
              <a:gd name="T11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421">
                <a:moveTo>
                  <a:pt x="0" y="421"/>
                </a:moveTo>
                <a:lnTo>
                  <a:pt x="0" y="421"/>
                </a:lnTo>
                <a:lnTo>
                  <a:pt x="0" y="421"/>
                </a:lnTo>
                <a:lnTo>
                  <a:pt x="4" y="421"/>
                </a:lnTo>
                <a:lnTo>
                  <a:pt x="4" y="421"/>
                </a:lnTo>
                <a:lnTo>
                  <a:pt x="8" y="421"/>
                </a:lnTo>
                <a:lnTo>
                  <a:pt x="8" y="421"/>
                </a:lnTo>
                <a:lnTo>
                  <a:pt x="22" y="421"/>
                </a:lnTo>
                <a:lnTo>
                  <a:pt x="22" y="421"/>
                </a:lnTo>
                <a:lnTo>
                  <a:pt x="25" y="421"/>
                </a:lnTo>
                <a:lnTo>
                  <a:pt x="25" y="419"/>
                </a:lnTo>
                <a:lnTo>
                  <a:pt x="29" y="419"/>
                </a:lnTo>
                <a:lnTo>
                  <a:pt x="29" y="419"/>
                </a:lnTo>
                <a:lnTo>
                  <a:pt x="32" y="419"/>
                </a:lnTo>
                <a:lnTo>
                  <a:pt x="32" y="419"/>
                </a:lnTo>
                <a:lnTo>
                  <a:pt x="36" y="419"/>
                </a:lnTo>
                <a:lnTo>
                  <a:pt x="36" y="419"/>
                </a:lnTo>
                <a:lnTo>
                  <a:pt x="39" y="419"/>
                </a:lnTo>
                <a:lnTo>
                  <a:pt x="39" y="419"/>
                </a:lnTo>
                <a:lnTo>
                  <a:pt x="46" y="419"/>
                </a:lnTo>
                <a:lnTo>
                  <a:pt x="46" y="418"/>
                </a:lnTo>
                <a:lnTo>
                  <a:pt x="50" y="418"/>
                </a:lnTo>
                <a:lnTo>
                  <a:pt x="50" y="411"/>
                </a:lnTo>
                <a:lnTo>
                  <a:pt x="53" y="411"/>
                </a:lnTo>
                <a:lnTo>
                  <a:pt x="53" y="411"/>
                </a:lnTo>
                <a:lnTo>
                  <a:pt x="57" y="411"/>
                </a:lnTo>
                <a:lnTo>
                  <a:pt x="57" y="411"/>
                </a:lnTo>
                <a:lnTo>
                  <a:pt x="60" y="411"/>
                </a:lnTo>
                <a:lnTo>
                  <a:pt x="60" y="410"/>
                </a:lnTo>
                <a:lnTo>
                  <a:pt x="64" y="410"/>
                </a:lnTo>
                <a:lnTo>
                  <a:pt x="64" y="409"/>
                </a:lnTo>
                <a:lnTo>
                  <a:pt x="67" y="409"/>
                </a:lnTo>
                <a:lnTo>
                  <a:pt x="67" y="408"/>
                </a:lnTo>
                <a:lnTo>
                  <a:pt x="71" y="408"/>
                </a:lnTo>
                <a:lnTo>
                  <a:pt x="71" y="407"/>
                </a:lnTo>
                <a:lnTo>
                  <a:pt x="74" y="407"/>
                </a:lnTo>
                <a:lnTo>
                  <a:pt x="74" y="401"/>
                </a:lnTo>
                <a:lnTo>
                  <a:pt x="78" y="401"/>
                </a:lnTo>
                <a:lnTo>
                  <a:pt x="78" y="399"/>
                </a:lnTo>
                <a:lnTo>
                  <a:pt x="81" y="399"/>
                </a:lnTo>
                <a:lnTo>
                  <a:pt x="81" y="398"/>
                </a:lnTo>
                <a:lnTo>
                  <a:pt x="85" y="398"/>
                </a:lnTo>
                <a:lnTo>
                  <a:pt x="85" y="397"/>
                </a:lnTo>
                <a:lnTo>
                  <a:pt x="88" y="397"/>
                </a:lnTo>
                <a:lnTo>
                  <a:pt x="88" y="397"/>
                </a:lnTo>
                <a:lnTo>
                  <a:pt x="92" y="397"/>
                </a:lnTo>
                <a:lnTo>
                  <a:pt x="92" y="397"/>
                </a:lnTo>
                <a:lnTo>
                  <a:pt x="95" y="397"/>
                </a:lnTo>
                <a:lnTo>
                  <a:pt x="95" y="395"/>
                </a:lnTo>
                <a:lnTo>
                  <a:pt x="99" y="395"/>
                </a:lnTo>
                <a:lnTo>
                  <a:pt x="99" y="388"/>
                </a:lnTo>
                <a:lnTo>
                  <a:pt x="106" y="388"/>
                </a:lnTo>
                <a:lnTo>
                  <a:pt x="106" y="386"/>
                </a:lnTo>
                <a:lnTo>
                  <a:pt x="109" y="386"/>
                </a:lnTo>
                <a:lnTo>
                  <a:pt x="109" y="385"/>
                </a:lnTo>
                <a:lnTo>
                  <a:pt x="113" y="385"/>
                </a:lnTo>
                <a:lnTo>
                  <a:pt x="113" y="384"/>
                </a:lnTo>
                <a:lnTo>
                  <a:pt x="116" y="384"/>
                </a:lnTo>
                <a:lnTo>
                  <a:pt x="116" y="382"/>
                </a:lnTo>
                <a:lnTo>
                  <a:pt x="120" y="382"/>
                </a:lnTo>
                <a:lnTo>
                  <a:pt x="120" y="380"/>
                </a:lnTo>
                <a:lnTo>
                  <a:pt x="123" y="380"/>
                </a:lnTo>
                <a:lnTo>
                  <a:pt x="123" y="369"/>
                </a:lnTo>
                <a:lnTo>
                  <a:pt x="130" y="369"/>
                </a:lnTo>
                <a:lnTo>
                  <a:pt x="130" y="367"/>
                </a:lnTo>
                <a:lnTo>
                  <a:pt x="134" y="367"/>
                </a:lnTo>
                <a:lnTo>
                  <a:pt x="134" y="367"/>
                </a:lnTo>
                <a:lnTo>
                  <a:pt x="137" y="367"/>
                </a:lnTo>
                <a:lnTo>
                  <a:pt x="137" y="364"/>
                </a:lnTo>
                <a:lnTo>
                  <a:pt x="141" y="364"/>
                </a:lnTo>
                <a:lnTo>
                  <a:pt x="141" y="362"/>
                </a:lnTo>
                <a:lnTo>
                  <a:pt x="144" y="362"/>
                </a:lnTo>
                <a:lnTo>
                  <a:pt x="144" y="362"/>
                </a:lnTo>
                <a:lnTo>
                  <a:pt x="148" y="362"/>
                </a:lnTo>
                <a:lnTo>
                  <a:pt x="148" y="347"/>
                </a:lnTo>
                <a:lnTo>
                  <a:pt x="155" y="347"/>
                </a:lnTo>
                <a:lnTo>
                  <a:pt x="155" y="346"/>
                </a:lnTo>
                <a:lnTo>
                  <a:pt x="158" y="346"/>
                </a:lnTo>
                <a:lnTo>
                  <a:pt x="158" y="345"/>
                </a:lnTo>
                <a:lnTo>
                  <a:pt x="162" y="345"/>
                </a:lnTo>
                <a:lnTo>
                  <a:pt x="162" y="342"/>
                </a:lnTo>
                <a:lnTo>
                  <a:pt x="165" y="342"/>
                </a:lnTo>
                <a:lnTo>
                  <a:pt x="165" y="341"/>
                </a:lnTo>
                <a:lnTo>
                  <a:pt x="169" y="341"/>
                </a:lnTo>
                <a:lnTo>
                  <a:pt x="169" y="340"/>
                </a:lnTo>
                <a:lnTo>
                  <a:pt x="172" y="340"/>
                </a:lnTo>
                <a:lnTo>
                  <a:pt x="172" y="327"/>
                </a:lnTo>
                <a:lnTo>
                  <a:pt x="176" y="327"/>
                </a:lnTo>
                <a:lnTo>
                  <a:pt x="176" y="326"/>
                </a:lnTo>
                <a:lnTo>
                  <a:pt x="179" y="326"/>
                </a:lnTo>
                <a:lnTo>
                  <a:pt x="179" y="324"/>
                </a:lnTo>
                <a:lnTo>
                  <a:pt x="183" y="324"/>
                </a:lnTo>
                <a:lnTo>
                  <a:pt x="183" y="323"/>
                </a:lnTo>
                <a:lnTo>
                  <a:pt x="186" y="323"/>
                </a:lnTo>
                <a:lnTo>
                  <a:pt x="186" y="322"/>
                </a:lnTo>
                <a:lnTo>
                  <a:pt x="190" y="322"/>
                </a:lnTo>
                <a:lnTo>
                  <a:pt x="190" y="320"/>
                </a:lnTo>
                <a:lnTo>
                  <a:pt x="193" y="320"/>
                </a:lnTo>
                <a:lnTo>
                  <a:pt x="193" y="318"/>
                </a:lnTo>
                <a:lnTo>
                  <a:pt x="197" y="318"/>
                </a:lnTo>
                <a:lnTo>
                  <a:pt x="197" y="304"/>
                </a:lnTo>
                <a:lnTo>
                  <a:pt x="200" y="304"/>
                </a:lnTo>
                <a:lnTo>
                  <a:pt x="200" y="303"/>
                </a:lnTo>
                <a:lnTo>
                  <a:pt x="204" y="303"/>
                </a:lnTo>
                <a:lnTo>
                  <a:pt x="204" y="301"/>
                </a:lnTo>
                <a:lnTo>
                  <a:pt x="207" y="301"/>
                </a:lnTo>
                <a:lnTo>
                  <a:pt x="207" y="300"/>
                </a:lnTo>
                <a:lnTo>
                  <a:pt x="211" y="300"/>
                </a:lnTo>
                <a:lnTo>
                  <a:pt x="211" y="298"/>
                </a:lnTo>
                <a:lnTo>
                  <a:pt x="214" y="298"/>
                </a:lnTo>
                <a:lnTo>
                  <a:pt x="214" y="298"/>
                </a:lnTo>
                <a:lnTo>
                  <a:pt x="218" y="298"/>
                </a:lnTo>
                <a:lnTo>
                  <a:pt x="218" y="298"/>
                </a:lnTo>
                <a:lnTo>
                  <a:pt x="221" y="298"/>
                </a:lnTo>
                <a:lnTo>
                  <a:pt x="221" y="291"/>
                </a:lnTo>
                <a:lnTo>
                  <a:pt x="225" y="291"/>
                </a:lnTo>
                <a:lnTo>
                  <a:pt x="225" y="289"/>
                </a:lnTo>
                <a:lnTo>
                  <a:pt x="228" y="289"/>
                </a:lnTo>
                <a:lnTo>
                  <a:pt x="228" y="288"/>
                </a:lnTo>
                <a:lnTo>
                  <a:pt x="232" y="288"/>
                </a:lnTo>
                <a:lnTo>
                  <a:pt x="232" y="287"/>
                </a:lnTo>
                <a:lnTo>
                  <a:pt x="235" y="287"/>
                </a:lnTo>
                <a:lnTo>
                  <a:pt x="235" y="286"/>
                </a:lnTo>
                <a:lnTo>
                  <a:pt x="239" y="286"/>
                </a:lnTo>
                <a:lnTo>
                  <a:pt x="239" y="285"/>
                </a:lnTo>
                <a:lnTo>
                  <a:pt x="242" y="285"/>
                </a:lnTo>
                <a:lnTo>
                  <a:pt x="242" y="284"/>
                </a:lnTo>
                <a:lnTo>
                  <a:pt x="246" y="284"/>
                </a:lnTo>
                <a:lnTo>
                  <a:pt x="246" y="271"/>
                </a:lnTo>
                <a:lnTo>
                  <a:pt x="249" y="271"/>
                </a:lnTo>
                <a:lnTo>
                  <a:pt x="249" y="268"/>
                </a:lnTo>
                <a:lnTo>
                  <a:pt x="253" y="268"/>
                </a:lnTo>
                <a:lnTo>
                  <a:pt x="253" y="267"/>
                </a:lnTo>
                <a:lnTo>
                  <a:pt x="256" y="267"/>
                </a:lnTo>
                <a:lnTo>
                  <a:pt x="256" y="266"/>
                </a:lnTo>
                <a:lnTo>
                  <a:pt x="260" y="266"/>
                </a:lnTo>
                <a:lnTo>
                  <a:pt x="260" y="266"/>
                </a:lnTo>
                <a:lnTo>
                  <a:pt x="263" y="266"/>
                </a:lnTo>
                <a:lnTo>
                  <a:pt x="263" y="264"/>
                </a:lnTo>
                <a:lnTo>
                  <a:pt x="267" y="264"/>
                </a:lnTo>
                <a:lnTo>
                  <a:pt x="267" y="262"/>
                </a:lnTo>
                <a:lnTo>
                  <a:pt x="270" y="262"/>
                </a:lnTo>
                <a:lnTo>
                  <a:pt x="270" y="256"/>
                </a:lnTo>
                <a:lnTo>
                  <a:pt x="274" y="256"/>
                </a:lnTo>
                <a:lnTo>
                  <a:pt x="274" y="254"/>
                </a:lnTo>
                <a:lnTo>
                  <a:pt x="277" y="254"/>
                </a:lnTo>
                <a:lnTo>
                  <a:pt x="277" y="254"/>
                </a:lnTo>
                <a:lnTo>
                  <a:pt x="281" y="254"/>
                </a:lnTo>
                <a:lnTo>
                  <a:pt x="281" y="253"/>
                </a:lnTo>
                <a:lnTo>
                  <a:pt x="284" y="253"/>
                </a:lnTo>
                <a:lnTo>
                  <a:pt x="284" y="250"/>
                </a:lnTo>
                <a:lnTo>
                  <a:pt x="288" y="250"/>
                </a:lnTo>
                <a:lnTo>
                  <a:pt x="288" y="248"/>
                </a:lnTo>
                <a:lnTo>
                  <a:pt x="291" y="248"/>
                </a:lnTo>
                <a:lnTo>
                  <a:pt x="291" y="247"/>
                </a:lnTo>
                <a:lnTo>
                  <a:pt x="295" y="247"/>
                </a:lnTo>
                <a:lnTo>
                  <a:pt x="295" y="236"/>
                </a:lnTo>
                <a:lnTo>
                  <a:pt x="298" y="236"/>
                </a:lnTo>
                <a:lnTo>
                  <a:pt x="298" y="233"/>
                </a:lnTo>
                <a:lnTo>
                  <a:pt x="305" y="233"/>
                </a:lnTo>
                <a:lnTo>
                  <a:pt x="305" y="232"/>
                </a:lnTo>
                <a:lnTo>
                  <a:pt x="312" y="232"/>
                </a:lnTo>
                <a:lnTo>
                  <a:pt x="312" y="230"/>
                </a:lnTo>
                <a:lnTo>
                  <a:pt x="316" y="230"/>
                </a:lnTo>
                <a:lnTo>
                  <a:pt x="316" y="229"/>
                </a:lnTo>
                <a:lnTo>
                  <a:pt x="319" y="229"/>
                </a:lnTo>
                <a:lnTo>
                  <a:pt x="319" y="220"/>
                </a:lnTo>
                <a:lnTo>
                  <a:pt x="323" y="220"/>
                </a:lnTo>
                <a:lnTo>
                  <a:pt x="323" y="217"/>
                </a:lnTo>
                <a:lnTo>
                  <a:pt x="326" y="217"/>
                </a:lnTo>
                <a:lnTo>
                  <a:pt x="326" y="216"/>
                </a:lnTo>
                <a:lnTo>
                  <a:pt x="333" y="216"/>
                </a:lnTo>
                <a:lnTo>
                  <a:pt x="333" y="215"/>
                </a:lnTo>
                <a:lnTo>
                  <a:pt x="337" y="215"/>
                </a:lnTo>
                <a:lnTo>
                  <a:pt x="337" y="215"/>
                </a:lnTo>
                <a:lnTo>
                  <a:pt x="340" y="215"/>
                </a:lnTo>
                <a:lnTo>
                  <a:pt x="340" y="213"/>
                </a:lnTo>
                <a:lnTo>
                  <a:pt x="344" y="213"/>
                </a:lnTo>
                <a:lnTo>
                  <a:pt x="344" y="207"/>
                </a:lnTo>
                <a:lnTo>
                  <a:pt x="351" y="207"/>
                </a:lnTo>
                <a:lnTo>
                  <a:pt x="351" y="206"/>
                </a:lnTo>
                <a:lnTo>
                  <a:pt x="354" y="206"/>
                </a:lnTo>
                <a:lnTo>
                  <a:pt x="354" y="206"/>
                </a:lnTo>
                <a:lnTo>
                  <a:pt x="358" y="206"/>
                </a:lnTo>
                <a:lnTo>
                  <a:pt x="358" y="204"/>
                </a:lnTo>
                <a:lnTo>
                  <a:pt x="361" y="204"/>
                </a:lnTo>
                <a:lnTo>
                  <a:pt x="361" y="203"/>
                </a:lnTo>
                <a:lnTo>
                  <a:pt x="365" y="203"/>
                </a:lnTo>
                <a:lnTo>
                  <a:pt x="365" y="202"/>
                </a:lnTo>
                <a:lnTo>
                  <a:pt x="368" y="202"/>
                </a:lnTo>
                <a:lnTo>
                  <a:pt x="368" y="195"/>
                </a:lnTo>
                <a:lnTo>
                  <a:pt x="372" y="195"/>
                </a:lnTo>
                <a:lnTo>
                  <a:pt x="372" y="192"/>
                </a:lnTo>
                <a:lnTo>
                  <a:pt x="375" y="192"/>
                </a:lnTo>
                <a:lnTo>
                  <a:pt x="375" y="190"/>
                </a:lnTo>
                <a:lnTo>
                  <a:pt x="379" y="190"/>
                </a:lnTo>
                <a:lnTo>
                  <a:pt x="379" y="189"/>
                </a:lnTo>
                <a:lnTo>
                  <a:pt x="382" y="189"/>
                </a:lnTo>
                <a:lnTo>
                  <a:pt x="382" y="188"/>
                </a:lnTo>
                <a:lnTo>
                  <a:pt x="386" y="188"/>
                </a:lnTo>
                <a:lnTo>
                  <a:pt x="386" y="187"/>
                </a:lnTo>
                <a:lnTo>
                  <a:pt x="393" y="187"/>
                </a:lnTo>
                <a:lnTo>
                  <a:pt x="393" y="176"/>
                </a:lnTo>
                <a:lnTo>
                  <a:pt x="397" y="176"/>
                </a:lnTo>
                <a:lnTo>
                  <a:pt x="397" y="174"/>
                </a:lnTo>
                <a:lnTo>
                  <a:pt x="400" y="174"/>
                </a:lnTo>
                <a:lnTo>
                  <a:pt x="400" y="172"/>
                </a:lnTo>
                <a:lnTo>
                  <a:pt x="404" y="172"/>
                </a:lnTo>
                <a:lnTo>
                  <a:pt x="404" y="172"/>
                </a:lnTo>
                <a:lnTo>
                  <a:pt x="411" y="172"/>
                </a:lnTo>
                <a:lnTo>
                  <a:pt x="411" y="171"/>
                </a:lnTo>
                <a:lnTo>
                  <a:pt x="414" y="171"/>
                </a:lnTo>
                <a:lnTo>
                  <a:pt x="414" y="169"/>
                </a:lnTo>
                <a:lnTo>
                  <a:pt x="418" y="169"/>
                </a:lnTo>
                <a:lnTo>
                  <a:pt x="418" y="162"/>
                </a:lnTo>
                <a:lnTo>
                  <a:pt x="421" y="162"/>
                </a:lnTo>
                <a:lnTo>
                  <a:pt x="421" y="160"/>
                </a:lnTo>
                <a:lnTo>
                  <a:pt x="425" y="160"/>
                </a:lnTo>
                <a:lnTo>
                  <a:pt x="425" y="159"/>
                </a:lnTo>
                <a:lnTo>
                  <a:pt x="428" y="159"/>
                </a:lnTo>
                <a:lnTo>
                  <a:pt x="428" y="158"/>
                </a:lnTo>
                <a:lnTo>
                  <a:pt x="432" y="158"/>
                </a:lnTo>
                <a:lnTo>
                  <a:pt x="432" y="157"/>
                </a:lnTo>
                <a:lnTo>
                  <a:pt x="435" y="157"/>
                </a:lnTo>
                <a:lnTo>
                  <a:pt x="435" y="155"/>
                </a:lnTo>
                <a:lnTo>
                  <a:pt x="439" y="155"/>
                </a:lnTo>
                <a:lnTo>
                  <a:pt x="439" y="154"/>
                </a:lnTo>
                <a:lnTo>
                  <a:pt x="442" y="154"/>
                </a:lnTo>
                <a:lnTo>
                  <a:pt x="442" y="142"/>
                </a:lnTo>
                <a:lnTo>
                  <a:pt x="446" y="142"/>
                </a:lnTo>
                <a:lnTo>
                  <a:pt x="446" y="139"/>
                </a:lnTo>
                <a:lnTo>
                  <a:pt x="449" y="139"/>
                </a:lnTo>
                <a:lnTo>
                  <a:pt x="449" y="137"/>
                </a:lnTo>
                <a:lnTo>
                  <a:pt x="456" y="137"/>
                </a:lnTo>
                <a:lnTo>
                  <a:pt x="456" y="134"/>
                </a:lnTo>
                <a:lnTo>
                  <a:pt x="460" y="134"/>
                </a:lnTo>
                <a:lnTo>
                  <a:pt x="460" y="133"/>
                </a:lnTo>
                <a:lnTo>
                  <a:pt x="463" y="133"/>
                </a:lnTo>
                <a:lnTo>
                  <a:pt x="463" y="130"/>
                </a:lnTo>
                <a:lnTo>
                  <a:pt x="467" y="130"/>
                </a:lnTo>
                <a:lnTo>
                  <a:pt x="467" y="122"/>
                </a:lnTo>
                <a:lnTo>
                  <a:pt x="470" y="122"/>
                </a:lnTo>
                <a:lnTo>
                  <a:pt x="470" y="121"/>
                </a:lnTo>
                <a:lnTo>
                  <a:pt x="474" y="121"/>
                </a:lnTo>
                <a:lnTo>
                  <a:pt x="474" y="120"/>
                </a:lnTo>
                <a:lnTo>
                  <a:pt x="477" y="120"/>
                </a:lnTo>
                <a:lnTo>
                  <a:pt x="477" y="118"/>
                </a:lnTo>
                <a:lnTo>
                  <a:pt x="481" y="118"/>
                </a:lnTo>
                <a:lnTo>
                  <a:pt x="481" y="117"/>
                </a:lnTo>
                <a:lnTo>
                  <a:pt x="484" y="117"/>
                </a:lnTo>
                <a:lnTo>
                  <a:pt x="484" y="116"/>
                </a:lnTo>
                <a:lnTo>
                  <a:pt x="491" y="116"/>
                </a:lnTo>
                <a:lnTo>
                  <a:pt x="491" y="110"/>
                </a:lnTo>
                <a:lnTo>
                  <a:pt x="495" y="110"/>
                </a:lnTo>
                <a:lnTo>
                  <a:pt x="495" y="107"/>
                </a:lnTo>
                <a:lnTo>
                  <a:pt x="498" y="107"/>
                </a:lnTo>
                <a:lnTo>
                  <a:pt x="498" y="106"/>
                </a:lnTo>
                <a:lnTo>
                  <a:pt x="505" y="106"/>
                </a:lnTo>
                <a:lnTo>
                  <a:pt x="505" y="105"/>
                </a:lnTo>
                <a:lnTo>
                  <a:pt x="509" y="105"/>
                </a:lnTo>
                <a:lnTo>
                  <a:pt x="509" y="104"/>
                </a:lnTo>
                <a:lnTo>
                  <a:pt x="512" y="104"/>
                </a:lnTo>
                <a:lnTo>
                  <a:pt x="512" y="102"/>
                </a:lnTo>
                <a:lnTo>
                  <a:pt x="516" y="102"/>
                </a:lnTo>
                <a:lnTo>
                  <a:pt x="516" y="91"/>
                </a:lnTo>
                <a:lnTo>
                  <a:pt x="519" y="91"/>
                </a:lnTo>
                <a:lnTo>
                  <a:pt x="519" y="89"/>
                </a:lnTo>
                <a:lnTo>
                  <a:pt x="523" y="89"/>
                </a:lnTo>
                <a:lnTo>
                  <a:pt x="523" y="88"/>
                </a:lnTo>
                <a:lnTo>
                  <a:pt x="526" y="88"/>
                </a:lnTo>
                <a:lnTo>
                  <a:pt x="526" y="86"/>
                </a:lnTo>
                <a:lnTo>
                  <a:pt x="530" y="86"/>
                </a:lnTo>
                <a:lnTo>
                  <a:pt x="530" y="83"/>
                </a:lnTo>
                <a:lnTo>
                  <a:pt x="533" y="83"/>
                </a:lnTo>
                <a:lnTo>
                  <a:pt x="533" y="81"/>
                </a:lnTo>
                <a:lnTo>
                  <a:pt x="537" y="81"/>
                </a:lnTo>
                <a:lnTo>
                  <a:pt x="537" y="80"/>
                </a:lnTo>
                <a:lnTo>
                  <a:pt x="540" y="80"/>
                </a:lnTo>
                <a:lnTo>
                  <a:pt x="540" y="75"/>
                </a:lnTo>
                <a:lnTo>
                  <a:pt x="544" y="75"/>
                </a:lnTo>
                <a:lnTo>
                  <a:pt x="544" y="72"/>
                </a:lnTo>
                <a:lnTo>
                  <a:pt x="547" y="72"/>
                </a:lnTo>
                <a:lnTo>
                  <a:pt x="547" y="71"/>
                </a:lnTo>
                <a:lnTo>
                  <a:pt x="551" y="71"/>
                </a:lnTo>
                <a:lnTo>
                  <a:pt x="551" y="70"/>
                </a:lnTo>
                <a:lnTo>
                  <a:pt x="554" y="70"/>
                </a:lnTo>
                <a:lnTo>
                  <a:pt x="554" y="68"/>
                </a:lnTo>
                <a:lnTo>
                  <a:pt x="558" y="68"/>
                </a:lnTo>
                <a:lnTo>
                  <a:pt x="558" y="65"/>
                </a:lnTo>
                <a:lnTo>
                  <a:pt x="561" y="65"/>
                </a:lnTo>
                <a:lnTo>
                  <a:pt x="561" y="64"/>
                </a:lnTo>
                <a:lnTo>
                  <a:pt x="565" y="64"/>
                </a:lnTo>
                <a:lnTo>
                  <a:pt x="565" y="55"/>
                </a:lnTo>
                <a:lnTo>
                  <a:pt x="568" y="55"/>
                </a:lnTo>
                <a:lnTo>
                  <a:pt x="568" y="54"/>
                </a:lnTo>
                <a:lnTo>
                  <a:pt x="572" y="54"/>
                </a:lnTo>
                <a:lnTo>
                  <a:pt x="572" y="50"/>
                </a:lnTo>
                <a:lnTo>
                  <a:pt x="575" y="50"/>
                </a:lnTo>
                <a:lnTo>
                  <a:pt x="575" y="50"/>
                </a:lnTo>
                <a:lnTo>
                  <a:pt x="579" y="50"/>
                </a:lnTo>
                <a:lnTo>
                  <a:pt x="579" y="48"/>
                </a:lnTo>
                <a:lnTo>
                  <a:pt x="582" y="48"/>
                </a:lnTo>
                <a:lnTo>
                  <a:pt x="582" y="46"/>
                </a:lnTo>
                <a:lnTo>
                  <a:pt x="586" y="46"/>
                </a:lnTo>
                <a:lnTo>
                  <a:pt x="586" y="45"/>
                </a:lnTo>
                <a:lnTo>
                  <a:pt x="589" y="45"/>
                </a:lnTo>
                <a:lnTo>
                  <a:pt x="589" y="40"/>
                </a:lnTo>
                <a:lnTo>
                  <a:pt x="593" y="40"/>
                </a:lnTo>
                <a:lnTo>
                  <a:pt x="593" y="38"/>
                </a:lnTo>
                <a:lnTo>
                  <a:pt x="596" y="38"/>
                </a:lnTo>
                <a:lnTo>
                  <a:pt x="596" y="37"/>
                </a:lnTo>
                <a:lnTo>
                  <a:pt x="600" y="37"/>
                </a:lnTo>
                <a:lnTo>
                  <a:pt x="600" y="36"/>
                </a:lnTo>
                <a:lnTo>
                  <a:pt x="607" y="36"/>
                </a:lnTo>
                <a:lnTo>
                  <a:pt x="607" y="35"/>
                </a:lnTo>
                <a:lnTo>
                  <a:pt x="610" y="35"/>
                </a:lnTo>
                <a:lnTo>
                  <a:pt x="610" y="34"/>
                </a:lnTo>
                <a:lnTo>
                  <a:pt x="614" y="34"/>
                </a:lnTo>
                <a:lnTo>
                  <a:pt x="614" y="23"/>
                </a:lnTo>
                <a:lnTo>
                  <a:pt x="621" y="23"/>
                </a:lnTo>
                <a:lnTo>
                  <a:pt x="621" y="22"/>
                </a:lnTo>
                <a:lnTo>
                  <a:pt x="624" y="22"/>
                </a:lnTo>
                <a:lnTo>
                  <a:pt x="624" y="19"/>
                </a:lnTo>
                <a:lnTo>
                  <a:pt x="628" y="19"/>
                </a:lnTo>
                <a:lnTo>
                  <a:pt x="628" y="18"/>
                </a:lnTo>
                <a:lnTo>
                  <a:pt x="631" y="18"/>
                </a:lnTo>
                <a:lnTo>
                  <a:pt x="631" y="17"/>
                </a:lnTo>
                <a:lnTo>
                  <a:pt x="635" y="17"/>
                </a:lnTo>
                <a:lnTo>
                  <a:pt x="635" y="16"/>
                </a:lnTo>
                <a:lnTo>
                  <a:pt x="638" y="16"/>
                </a:lnTo>
                <a:lnTo>
                  <a:pt x="638" y="4"/>
                </a:lnTo>
                <a:lnTo>
                  <a:pt x="642" y="4"/>
                </a:lnTo>
                <a:lnTo>
                  <a:pt x="642" y="4"/>
                </a:lnTo>
                <a:lnTo>
                  <a:pt x="645" y="4"/>
                </a:lnTo>
                <a:lnTo>
                  <a:pt x="645" y="0"/>
                </a:lnTo>
                <a:lnTo>
                  <a:pt x="649" y="0"/>
                </a:lnTo>
                <a:lnTo>
                  <a:pt x="649" y="0"/>
                </a:lnTo>
              </a:path>
            </a:pathLst>
          </a:custGeom>
          <a:ln>
            <a:headEnd/>
            <a:tailEnd/>
          </a:ln>
          <a:extLst>
            <a:ext uri="{909E8E84-426E-40DD-AFC4-6F175D3DCCD1}">
              <a14:hiddenFill xmlns="" xmlns:a14="http://schemas.microsoft.com/office/drawing/2010/main">
                <a:solidFill>
                  <a:srgbClr val="FFFFFF"/>
                </a:solidFill>
              </a14:hiddenFill>
            </a:ext>
          </a:extLst>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9" name="TextBox 1038"/>
          <p:cNvSpPr txBox="1"/>
          <p:nvPr/>
        </p:nvSpPr>
        <p:spPr>
          <a:xfrm>
            <a:off x="2123728" y="1556792"/>
            <a:ext cx="3168351" cy="1508105"/>
          </a:xfrm>
          <a:prstGeom prst="rect">
            <a:avLst/>
          </a:prstGeom>
          <a:noFill/>
        </p:spPr>
        <p:txBody>
          <a:bodyPr wrap="square" rtlCol="0">
            <a:spAutoFit/>
          </a:bodyPr>
          <a:lstStyle/>
          <a:p>
            <a:pPr algn="l"/>
            <a:r>
              <a:rPr lang="en-GB" sz="1400" dirty="0" err="1" smtClean="0"/>
              <a:t>Dans</a:t>
            </a:r>
            <a:r>
              <a:rPr lang="en-GB" sz="1400" dirty="0" smtClean="0"/>
              <a:t> la </a:t>
            </a:r>
            <a:r>
              <a:rPr lang="en-GB" sz="1400" dirty="0" err="1" smtClean="0"/>
              <a:t>sem</a:t>
            </a:r>
            <a:r>
              <a:rPr lang="en-GB" sz="1400" dirty="0" smtClean="0"/>
              <a:t> HR=1.00</a:t>
            </a:r>
          </a:p>
          <a:p>
            <a:pPr algn="l"/>
            <a:endParaRPr lang="en-GB" sz="1200" dirty="0" smtClean="0"/>
          </a:p>
          <a:p>
            <a:pPr algn="l"/>
            <a:r>
              <a:rPr lang="en-GB" sz="1400" dirty="0" smtClean="0"/>
              <a:t>1-2 </a:t>
            </a:r>
            <a:r>
              <a:rPr lang="en-GB" sz="1400" dirty="0" err="1" smtClean="0"/>
              <a:t>semaines</a:t>
            </a:r>
            <a:r>
              <a:rPr lang="en-GB" sz="1400" dirty="0" smtClean="0"/>
              <a:t>, HR=0.81 [0.71-0.93</a:t>
            </a:r>
            <a:r>
              <a:rPr lang="en-GB" sz="1200" dirty="0" smtClean="0"/>
              <a:t>]</a:t>
            </a:r>
          </a:p>
          <a:p>
            <a:pPr algn="l"/>
            <a:endParaRPr lang="en-GB" sz="1200" dirty="0" smtClean="0"/>
          </a:p>
          <a:p>
            <a:pPr algn="l"/>
            <a:r>
              <a:rPr lang="en-GB" sz="1400" dirty="0" smtClean="0"/>
              <a:t>3-4  </a:t>
            </a:r>
            <a:r>
              <a:rPr lang="en-GB" sz="1400" dirty="0" err="1" smtClean="0"/>
              <a:t>semaines</a:t>
            </a:r>
            <a:r>
              <a:rPr lang="en-GB" sz="1400" dirty="0" smtClean="0"/>
              <a:t> HR=0.73 [0.64-0.83]</a:t>
            </a:r>
          </a:p>
          <a:p>
            <a:pPr algn="l"/>
            <a:endParaRPr lang="en-GB" sz="1200" dirty="0" smtClean="0"/>
          </a:p>
          <a:p>
            <a:pPr algn="l"/>
            <a:r>
              <a:rPr lang="en-GB" sz="1400" dirty="0" smtClean="0"/>
              <a:t>&gt; 4 </a:t>
            </a:r>
            <a:r>
              <a:rPr lang="en-GB" sz="1400" dirty="0" err="1" smtClean="0"/>
              <a:t>semaines</a:t>
            </a:r>
            <a:r>
              <a:rPr lang="en-GB" sz="1400" dirty="0" smtClean="0"/>
              <a:t>, HR=0.60 [0.53-0.68</a:t>
            </a:r>
            <a:r>
              <a:rPr lang="en-GB" sz="1050" dirty="0" smtClean="0"/>
              <a:t>]</a:t>
            </a:r>
            <a:endParaRPr lang="en-GB" sz="1050" dirty="0"/>
          </a:p>
        </p:txBody>
      </p:sp>
      <p:cxnSp>
        <p:nvCxnSpPr>
          <p:cNvPr id="1041" name="Straight Connector 1040"/>
          <p:cNvCxnSpPr/>
          <p:nvPr/>
        </p:nvCxnSpPr>
        <p:spPr bwMode="auto">
          <a:xfrm>
            <a:off x="1680138" y="1844824"/>
            <a:ext cx="276646" cy="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bwMode="auto">
          <a:xfrm>
            <a:off x="1680138" y="2204864"/>
            <a:ext cx="276646" cy="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bwMode="auto">
          <a:xfrm>
            <a:off x="1691680" y="2636912"/>
            <a:ext cx="276646" cy="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bwMode="auto">
          <a:xfrm>
            <a:off x="1691680" y="2996952"/>
            <a:ext cx="276646" cy="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cxnSp>
      <p:sp>
        <p:nvSpPr>
          <p:cNvPr id="49" name="Rectangle 48"/>
          <p:cNvSpPr>
            <a:spLocks noChangeArrowheads="1"/>
          </p:cNvSpPr>
          <p:nvPr/>
        </p:nvSpPr>
        <p:spPr bwMode="auto">
          <a:xfrm>
            <a:off x="6372200" y="5559043"/>
            <a:ext cx="57606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cs typeface="Arial" pitchFamily="34" charset="0"/>
              </a:rPr>
              <a:t>5</a:t>
            </a:r>
            <a:endParaRPr kumimoji="0" lang="en-US" sz="16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316726065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Registre</a:t>
            </a:r>
            <a:r>
              <a:rPr lang="en-GB" sz="3600" dirty="0" smtClean="0">
                <a:effectLst>
                  <a:outerShdw blurRad="38100" dist="38100" dir="2700000" algn="tl">
                    <a:srgbClr val="000000">
                      <a:alpha val="43137"/>
                    </a:srgbClr>
                  </a:outerShdw>
                </a:effectLst>
              </a:rPr>
              <a:t> des </a:t>
            </a:r>
            <a:r>
              <a:rPr lang="en-GB" sz="3600" dirty="0" err="1" smtClean="0">
                <a:solidFill>
                  <a:schemeClr val="tx2"/>
                </a:solidFill>
                <a:effectLst>
                  <a:outerShdw blurRad="38100" dist="38100" dir="2700000" algn="tl">
                    <a:srgbClr val="000000">
                      <a:alpha val="43137"/>
                    </a:srgbClr>
                  </a:outerShdw>
                </a:effectLst>
              </a:rPr>
              <a:t>données</a:t>
            </a: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sur</a:t>
            </a:r>
            <a:r>
              <a:rPr lang="en-GB" sz="3600" dirty="0" smtClean="0">
                <a:effectLst>
                  <a:outerShdw blurRad="38100" dist="38100" dir="2700000" algn="tl">
                    <a:srgbClr val="000000">
                      <a:alpha val="43137"/>
                    </a:srgbClr>
                  </a:outerShdw>
                </a:effectLst>
              </a:rPr>
              <a:t> le pied </a:t>
            </a:r>
            <a:r>
              <a:rPr lang="en-GB" sz="3600" dirty="0" err="1" smtClean="0">
                <a:effectLst>
                  <a:outerShdw blurRad="38100" dist="38100" dir="2700000" algn="tl">
                    <a:srgbClr val="000000">
                      <a:alpha val="43137"/>
                    </a:srgbClr>
                  </a:outerShdw>
                </a:effectLst>
              </a:rPr>
              <a:t>diabétique</a:t>
            </a:r>
            <a:r>
              <a:rPr lang="en-GB" sz="3600" dirty="0" smtClean="0">
                <a:effectLst>
                  <a:outerShdw blurRad="38100" dist="38100" dir="2700000" algn="tl">
                    <a:srgbClr val="000000">
                      <a:alpha val="43137"/>
                    </a:srgbClr>
                  </a:outerShdw>
                </a:effectLst>
              </a:rPr>
              <a:t> en </a:t>
            </a:r>
            <a:r>
              <a:rPr lang="en-GB" sz="3600" dirty="0" err="1" smtClean="0">
                <a:effectLst>
                  <a:outerShdw blurRad="38100" dist="38100" dir="2700000" algn="tl">
                    <a:srgbClr val="000000">
                      <a:alpha val="43137"/>
                    </a:srgbClr>
                  </a:outerShdw>
                </a:effectLst>
              </a:rPr>
              <a:t>Belgique</a:t>
            </a:r>
            <a:r>
              <a:rPr lang="en-GB" sz="3600" dirty="0" smtClean="0">
                <a:effectLst>
                  <a:outerShdw blurRad="38100" dist="38100" dir="2700000" algn="tl">
                    <a:srgbClr val="000000">
                      <a:alpha val="43137"/>
                    </a:srgbClr>
                  </a:outerShdw>
                </a:effectLst>
              </a:rPr>
              <a:t>.</a:t>
            </a:r>
          </a:p>
          <a:p>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88640"/>
            <a:ext cx="9144000" cy="1143000"/>
          </a:xfrm>
        </p:spPr>
        <p:txBody>
          <a:bodyPr/>
          <a:lstStyle/>
          <a:p>
            <a:pPr algn="l">
              <a:tabLst>
                <a:tab pos="2962275" algn="l"/>
              </a:tabLst>
            </a:pPr>
            <a:r>
              <a:rPr lang="en-GB" sz="3600" dirty="0" smtClean="0"/>
              <a:t>Patients </a:t>
            </a:r>
            <a:r>
              <a:rPr lang="en-GB" sz="3600" dirty="0" err="1" smtClean="0"/>
              <a:t>souffrant</a:t>
            </a:r>
            <a:r>
              <a:rPr lang="en-GB" sz="3600" dirty="0" smtClean="0"/>
              <a:t> d’1 DFU (N=1,762) </a:t>
            </a:r>
            <a:r>
              <a:rPr lang="en-GB" sz="3600" dirty="0" err="1" smtClean="0"/>
              <a:t>Caractéristiques</a:t>
            </a:r>
            <a:r>
              <a:rPr lang="en-GB" sz="3600" dirty="0" smtClean="0"/>
              <a:t> à </a:t>
            </a:r>
            <a:r>
              <a:rPr lang="en-GB" sz="3600" dirty="0" err="1" smtClean="0"/>
              <a:t>l’admission</a:t>
            </a:r>
            <a:r>
              <a:rPr lang="en-GB" sz="3600" dirty="0" smtClean="0"/>
              <a:t> en 2014</a:t>
            </a:r>
          </a:p>
        </p:txBody>
      </p:sp>
      <p:sp>
        <p:nvSpPr>
          <p:cNvPr id="25603"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281792C9-1397-4A1E-8BFF-A055A557E0AD}" type="slidenum">
              <a:rPr lang="fr-FR" sz="1000" smtClean="0">
                <a:solidFill>
                  <a:schemeClr val="bg2"/>
                </a:solidFill>
              </a:rPr>
              <a:pPr/>
              <a:t>12</a:t>
            </a:fld>
            <a:endParaRPr lang="fr-FR" sz="1000" smtClean="0">
              <a:solidFill>
                <a:schemeClr val="bg2"/>
              </a:solidFill>
            </a:endParaRPr>
          </a:p>
        </p:txBody>
      </p:sp>
      <p:sp>
        <p:nvSpPr>
          <p:cNvPr id="25604" name="Content Placeholder 11"/>
          <p:cNvSpPr>
            <a:spLocks noGrp="1"/>
          </p:cNvSpPr>
          <p:nvPr>
            <p:ph idx="1"/>
          </p:nvPr>
        </p:nvSpPr>
        <p:spPr>
          <a:xfrm>
            <a:off x="0" y="1484784"/>
            <a:ext cx="9144000" cy="4603750"/>
          </a:xfrm>
        </p:spPr>
        <p:txBody>
          <a:bodyPr/>
          <a:lstStyle/>
          <a:p>
            <a:pPr marL="457200" indent="-457200"/>
            <a:r>
              <a:rPr lang="en-GB" b="1" dirty="0" smtClean="0"/>
              <a:t>Age </a:t>
            </a:r>
            <a:r>
              <a:rPr lang="en-GB" b="1" dirty="0" err="1" smtClean="0"/>
              <a:t>moyen</a:t>
            </a:r>
            <a:r>
              <a:rPr lang="en-GB" b="1" dirty="0" smtClean="0"/>
              <a:t>..……69 </a:t>
            </a:r>
            <a:r>
              <a:rPr lang="en-GB" b="1" dirty="0" err="1" smtClean="0"/>
              <a:t>ans</a:t>
            </a:r>
            <a:r>
              <a:rPr lang="en-GB" b="1" dirty="0" smtClean="0"/>
              <a:t> </a:t>
            </a:r>
            <a:r>
              <a:rPr lang="en-GB" dirty="0" smtClean="0"/>
              <a:t>+1.8 </a:t>
            </a:r>
            <a:r>
              <a:rPr lang="en-GB" dirty="0" err="1" smtClean="0"/>
              <a:t>mois</a:t>
            </a:r>
            <a:r>
              <a:rPr lang="en-GB" dirty="0" smtClean="0"/>
              <a:t>/an </a:t>
            </a:r>
            <a:r>
              <a:rPr lang="en-GB" dirty="0" err="1" smtClean="0"/>
              <a:t>depuis</a:t>
            </a:r>
            <a:r>
              <a:rPr lang="en-GB" dirty="0" smtClean="0"/>
              <a:t> 2005</a:t>
            </a:r>
          </a:p>
          <a:p>
            <a:pPr marL="457200" indent="-457200"/>
            <a:r>
              <a:rPr lang="en-GB" b="1" dirty="0" err="1" smtClean="0"/>
              <a:t>Majorité</a:t>
            </a:r>
            <a:r>
              <a:rPr lang="en-GB" b="1" dirty="0" smtClean="0"/>
              <a:t> </a:t>
            </a:r>
            <a:r>
              <a:rPr lang="en-GB" b="1" dirty="0" err="1" smtClean="0"/>
              <a:t>mâle</a:t>
            </a:r>
            <a:r>
              <a:rPr lang="en-GB" b="1" dirty="0" smtClean="0"/>
              <a:t>………….. 65%</a:t>
            </a:r>
          </a:p>
          <a:p>
            <a:pPr marL="457200" indent="-457200"/>
            <a:r>
              <a:rPr lang="en-GB" b="1" dirty="0" err="1" smtClean="0"/>
              <a:t>Majorité</a:t>
            </a:r>
            <a:r>
              <a:rPr lang="en-GB" b="1" dirty="0" smtClean="0"/>
              <a:t> type 2 ……91% +</a:t>
            </a:r>
            <a:r>
              <a:rPr lang="en-GB" dirty="0" smtClean="0"/>
              <a:t>0.6%/an </a:t>
            </a:r>
            <a:r>
              <a:rPr lang="en-GB" dirty="0" err="1" smtClean="0"/>
              <a:t>depuis</a:t>
            </a:r>
            <a:r>
              <a:rPr lang="en-GB" dirty="0" smtClean="0"/>
              <a:t> 2005</a:t>
            </a:r>
          </a:p>
          <a:p>
            <a:pPr marL="457200" indent="-457200"/>
            <a:r>
              <a:rPr lang="en-GB" b="1" dirty="0" err="1" smtClean="0"/>
              <a:t>Durée</a:t>
            </a:r>
            <a:r>
              <a:rPr lang="en-GB" b="1" dirty="0" smtClean="0"/>
              <a:t> </a:t>
            </a:r>
            <a:r>
              <a:rPr lang="en-GB" dirty="0" smtClean="0"/>
              <a:t>m</a:t>
            </a:r>
            <a:r>
              <a:rPr lang="en-GB" b="1" dirty="0" smtClean="0"/>
              <a:t> du </a:t>
            </a:r>
            <a:r>
              <a:rPr lang="en-GB" b="1" dirty="0" err="1" smtClean="0"/>
              <a:t>diabète</a:t>
            </a:r>
            <a:r>
              <a:rPr lang="en-GB" b="1" dirty="0" smtClean="0"/>
              <a:t>.…15ans </a:t>
            </a:r>
            <a:r>
              <a:rPr lang="en-GB" dirty="0" smtClean="0"/>
              <a:t>+1.7an </a:t>
            </a:r>
            <a:r>
              <a:rPr lang="en-GB" dirty="0" err="1" smtClean="0"/>
              <a:t>depuis</a:t>
            </a:r>
            <a:r>
              <a:rPr lang="en-GB" dirty="0" smtClean="0"/>
              <a:t> 2005</a:t>
            </a:r>
          </a:p>
          <a:p>
            <a:pPr marL="457200" indent="-457200"/>
            <a:r>
              <a:rPr lang="en-GB" dirty="0" err="1" smtClean="0"/>
              <a:t>Fumeurs</a:t>
            </a:r>
            <a:r>
              <a:rPr lang="en-GB" dirty="0" smtClean="0"/>
              <a:t>……………………18%</a:t>
            </a:r>
          </a:p>
          <a:p>
            <a:pPr marL="457200" indent="-457200"/>
            <a:r>
              <a:rPr lang="en-GB" dirty="0" err="1" smtClean="0"/>
              <a:t>Insuffisance</a:t>
            </a:r>
            <a:r>
              <a:rPr lang="en-GB" dirty="0" smtClean="0"/>
              <a:t> </a:t>
            </a:r>
            <a:r>
              <a:rPr lang="en-GB" dirty="0" err="1" smtClean="0"/>
              <a:t>rénale</a:t>
            </a:r>
            <a:r>
              <a:rPr lang="en-GB" dirty="0" smtClean="0"/>
              <a:t> (non ESRD)….. 25%</a:t>
            </a:r>
          </a:p>
          <a:p>
            <a:pPr marL="457200" indent="-457200"/>
            <a:r>
              <a:rPr lang="en-GB" dirty="0" smtClean="0"/>
              <a:t>Dialyse ……………………….………...   9%</a:t>
            </a:r>
          </a:p>
          <a:p>
            <a:pPr marL="457200" indent="-457200"/>
            <a:r>
              <a:rPr lang="en-GB" dirty="0" smtClean="0"/>
              <a:t>History of CV disease ….…35% dim de 1.5%/an</a:t>
            </a:r>
          </a:p>
          <a:p>
            <a:pPr marL="857250" lvl="1" indent="-457200">
              <a:buNone/>
            </a:pPr>
            <a:endParaRPr lang="en-GB" dirty="0" smtClean="0"/>
          </a:p>
        </p:txBody>
      </p:sp>
      <p:cxnSp>
        <p:nvCxnSpPr>
          <p:cNvPr id="6" name="Connecteur droit 5"/>
          <p:cNvCxnSpPr/>
          <p:nvPr/>
        </p:nvCxnSpPr>
        <p:spPr bwMode="auto">
          <a:xfrm>
            <a:off x="1619672" y="3501008"/>
            <a:ext cx="43204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38301" r="22108" b="20921"/>
          <a:stretch>
            <a:fillRect/>
          </a:stretch>
        </p:blipFill>
        <p:spPr bwMode="auto">
          <a:xfrm>
            <a:off x="3908436" y="1354484"/>
            <a:ext cx="3033713" cy="452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3497" y="2118856"/>
            <a:ext cx="2712399" cy="36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674" name="Title 1"/>
          <p:cNvSpPr>
            <a:spLocks noGrp="1"/>
          </p:cNvSpPr>
          <p:nvPr>
            <p:ph type="title"/>
          </p:nvPr>
        </p:nvSpPr>
        <p:spPr>
          <a:xfrm>
            <a:off x="676275" y="188640"/>
            <a:ext cx="6400800" cy="1143000"/>
          </a:xfrm>
        </p:spPr>
        <p:txBody>
          <a:bodyPr/>
          <a:lstStyle/>
          <a:p>
            <a:r>
              <a:rPr lang="en-GB" sz="3600" dirty="0" smtClean="0"/>
              <a:t>Localisation du DFU index</a:t>
            </a:r>
          </a:p>
        </p:txBody>
      </p:sp>
      <p:sp>
        <p:nvSpPr>
          <p:cNvPr id="28675"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2F92EFFA-0348-4EA2-AF93-E49BCEDBEA1F}" type="slidenum">
              <a:rPr lang="fr-FR" sz="1000" smtClean="0">
                <a:solidFill>
                  <a:schemeClr val="bg2"/>
                </a:solidFill>
              </a:rPr>
              <a:pPr/>
              <a:t>13</a:t>
            </a:fld>
            <a:endParaRPr lang="fr-FR" sz="1000" smtClean="0">
              <a:solidFill>
                <a:schemeClr val="bg2"/>
              </a:solidFill>
            </a:endParaRPr>
          </a:p>
        </p:txBody>
      </p:sp>
      <p:sp>
        <p:nvSpPr>
          <p:cNvPr id="28677" name="TextBox 4"/>
          <p:cNvSpPr txBox="1">
            <a:spLocks noChangeArrowheads="1"/>
          </p:cNvSpPr>
          <p:nvPr/>
        </p:nvSpPr>
        <p:spPr bwMode="auto">
          <a:xfrm>
            <a:off x="6612905" y="908720"/>
            <a:ext cx="25310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sz="24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Dorsal</a:t>
            </a:r>
            <a:r>
              <a:rPr lang="en-GB" sz="2400" dirty="0" err="1" smtClean="0"/>
              <a:t>e</a:t>
            </a:r>
            <a:r>
              <a:rPr lang="en-GB" sz="2400" dirty="0" smtClean="0"/>
              <a:t> </a:t>
            </a:r>
            <a:r>
              <a:rPr lang="en-GB" sz="2400" b="1" dirty="0" smtClean="0"/>
              <a:t>= </a:t>
            </a:r>
            <a:r>
              <a:rPr lang="en-GB" sz="2400" b="1" dirty="0" smtClean="0">
                <a:solidFill>
                  <a:srgbClr val="EA6116"/>
                </a:solidFill>
              </a:rPr>
              <a:t>47%</a:t>
            </a:r>
            <a:endParaRPr lang="en-GB" sz="2400" b="1" dirty="0">
              <a:solidFill>
                <a:srgbClr val="EA6116"/>
              </a:solidFill>
            </a:endParaRPr>
          </a:p>
        </p:txBody>
      </p:sp>
      <p:sp>
        <p:nvSpPr>
          <p:cNvPr id="28678" name="TextBox 7"/>
          <p:cNvSpPr txBox="1">
            <a:spLocks noChangeArrowheads="1"/>
          </p:cNvSpPr>
          <p:nvPr/>
        </p:nvSpPr>
        <p:spPr bwMode="auto">
          <a:xfrm>
            <a:off x="5796136" y="5981218"/>
            <a:ext cx="30998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sz="24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Plantaire</a:t>
            </a:r>
            <a:r>
              <a:rPr lang="en-GB"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53%</a:t>
            </a:r>
            <a:endParaRPr lang="en-GB"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28755" name="TextBox 17"/>
          <p:cNvSpPr txBox="1">
            <a:spLocks noChangeArrowheads="1"/>
          </p:cNvSpPr>
          <p:nvPr/>
        </p:nvSpPr>
        <p:spPr bwMode="auto">
          <a:xfrm>
            <a:off x="107503" y="6346437"/>
            <a:ext cx="3424335" cy="400110"/>
          </a:xfrm>
          <a:prstGeom prst="rect">
            <a:avLst/>
          </a:prstGeom>
          <a:solidFill>
            <a:schemeClr val="bg1"/>
          </a:solidFill>
          <a:ln>
            <a:noFill/>
          </a:ln>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pPr algn="l"/>
            <a:r>
              <a:rPr lang="en-GB" dirty="0" smtClean="0"/>
              <a:t>Audits 1-4 (N = 5,352 DFUs)</a:t>
            </a:r>
            <a:endParaRPr lang="en-GB" dirty="0"/>
          </a:p>
        </p:txBody>
      </p:sp>
      <p:sp>
        <p:nvSpPr>
          <p:cNvPr id="24" name="TextBox 4"/>
          <p:cNvSpPr txBox="1">
            <a:spLocks noChangeArrowheads="1"/>
          </p:cNvSpPr>
          <p:nvPr/>
        </p:nvSpPr>
        <p:spPr bwMode="auto">
          <a:xfrm>
            <a:off x="1233023" y="1427407"/>
            <a:ext cx="127951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1" dirty="0" smtClean="0"/>
              <a:t>Heat </a:t>
            </a:r>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map</a:t>
            </a:r>
            <a:endParaRPr lang="en-GB" b="1" dirty="0" smtClean="0">
              <a:latin typeface="+mn-lt"/>
            </a:endParaRPr>
          </a:p>
        </p:txBody>
      </p:sp>
      <p:sp>
        <p:nvSpPr>
          <p:cNvPr id="4" name="TextBox 3"/>
          <p:cNvSpPr txBox="1"/>
          <p:nvPr/>
        </p:nvSpPr>
        <p:spPr>
          <a:xfrm>
            <a:off x="923497" y="5466710"/>
            <a:ext cx="579774" cy="338554"/>
          </a:xfrm>
          <a:prstGeom prst="rect">
            <a:avLst/>
          </a:prstGeom>
          <a:noFill/>
        </p:spPr>
        <p:txBody>
          <a:bodyPr wrap="none" rtlCol="0">
            <a:spAutoFit/>
          </a:bodyPr>
          <a:lstStyle/>
          <a:p>
            <a:r>
              <a:rPr lang="en-GB" sz="1600" dirty="0" smtClean="0"/>
              <a:t>11%</a:t>
            </a:r>
            <a:endParaRPr lang="en-GB" sz="1600" dirty="0"/>
          </a:p>
        </p:txBody>
      </p:sp>
      <p:sp>
        <p:nvSpPr>
          <p:cNvPr id="26" name="TextBox 25"/>
          <p:cNvSpPr txBox="1"/>
          <p:nvPr/>
        </p:nvSpPr>
        <p:spPr>
          <a:xfrm>
            <a:off x="1022050" y="5194174"/>
            <a:ext cx="481221" cy="338554"/>
          </a:xfrm>
          <a:prstGeom prst="rect">
            <a:avLst/>
          </a:prstGeom>
          <a:noFill/>
        </p:spPr>
        <p:txBody>
          <a:bodyPr wrap="none" rtlCol="0">
            <a:spAutoFit/>
          </a:bodyPr>
          <a:lstStyle/>
          <a:p>
            <a:r>
              <a:rPr lang="en-GB" sz="1600" dirty="0" smtClean="0"/>
              <a:t>7%</a:t>
            </a:r>
            <a:endParaRPr lang="en-GB" sz="1600" dirty="0"/>
          </a:p>
        </p:txBody>
      </p:sp>
      <p:sp>
        <p:nvSpPr>
          <p:cNvPr id="27" name="TextBox 26"/>
          <p:cNvSpPr txBox="1"/>
          <p:nvPr/>
        </p:nvSpPr>
        <p:spPr>
          <a:xfrm>
            <a:off x="1022050" y="4921639"/>
            <a:ext cx="481221" cy="338554"/>
          </a:xfrm>
          <a:prstGeom prst="rect">
            <a:avLst/>
          </a:prstGeom>
          <a:noFill/>
        </p:spPr>
        <p:txBody>
          <a:bodyPr wrap="none" rtlCol="0">
            <a:spAutoFit/>
          </a:bodyPr>
          <a:lstStyle/>
          <a:p>
            <a:r>
              <a:rPr lang="en-GB" sz="1600" dirty="0" smtClean="0"/>
              <a:t>4%</a:t>
            </a:r>
            <a:endParaRPr lang="en-GB" sz="1600" dirty="0"/>
          </a:p>
        </p:txBody>
      </p:sp>
      <p:sp>
        <p:nvSpPr>
          <p:cNvPr id="28" name="TextBox 27"/>
          <p:cNvSpPr txBox="1"/>
          <p:nvPr/>
        </p:nvSpPr>
        <p:spPr>
          <a:xfrm>
            <a:off x="1022050" y="4649104"/>
            <a:ext cx="481221" cy="338554"/>
          </a:xfrm>
          <a:prstGeom prst="rect">
            <a:avLst/>
          </a:prstGeom>
          <a:noFill/>
        </p:spPr>
        <p:txBody>
          <a:bodyPr wrap="none" rtlCol="0">
            <a:spAutoFit/>
          </a:bodyPr>
          <a:lstStyle/>
          <a:p>
            <a:r>
              <a:rPr lang="en-GB" sz="1600" dirty="0" smtClean="0"/>
              <a:t>3%</a:t>
            </a:r>
            <a:endParaRPr lang="en-GB" sz="1600" dirty="0"/>
          </a:p>
        </p:txBody>
      </p:sp>
      <p:sp>
        <p:nvSpPr>
          <p:cNvPr id="29" name="TextBox 28"/>
          <p:cNvSpPr txBox="1"/>
          <p:nvPr/>
        </p:nvSpPr>
        <p:spPr>
          <a:xfrm>
            <a:off x="1022050" y="4376569"/>
            <a:ext cx="481221" cy="338554"/>
          </a:xfrm>
          <a:prstGeom prst="rect">
            <a:avLst/>
          </a:prstGeom>
          <a:noFill/>
        </p:spPr>
        <p:txBody>
          <a:bodyPr wrap="none" rtlCol="0">
            <a:spAutoFit/>
          </a:bodyPr>
          <a:lstStyle/>
          <a:p>
            <a:r>
              <a:rPr lang="en-GB" sz="1600" dirty="0" smtClean="0"/>
              <a:t>2%</a:t>
            </a:r>
            <a:endParaRPr lang="en-GB" sz="1600" dirty="0"/>
          </a:p>
        </p:txBody>
      </p:sp>
      <p:sp>
        <p:nvSpPr>
          <p:cNvPr id="30" name="TextBox 29"/>
          <p:cNvSpPr txBox="1"/>
          <p:nvPr/>
        </p:nvSpPr>
        <p:spPr>
          <a:xfrm>
            <a:off x="1022050" y="4104034"/>
            <a:ext cx="481221" cy="338554"/>
          </a:xfrm>
          <a:prstGeom prst="rect">
            <a:avLst/>
          </a:prstGeom>
          <a:noFill/>
        </p:spPr>
        <p:txBody>
          <a:bodyPr wrap="none" rtlCol="0">
            <a:spAutoFit/>
          </a:bodyPr>
          <a:lstStyle/>
          <a:p>
            <a:r>
              <a:rPr lang="en-GB" sz="1600" dirty="0" smtClean="0"/>
              <a:t>1%</a:t>
            </a:r>
            <a:endParaRPr lang="en-GB"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91073070"/>
              </p:ext>
            </p:extLst>
          </p:nvPr>
        </p:nvGraphicFramePr>
        <p:xfrm>
          <a:off x="685800" y="1981200"/>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9698" name="Title 1"/>
          <p:cNvSpPr>
            <a:spLocks noGrp="1"/>
          </p:cNvSpPr>
          <p:nvPr>
            <p:ph type="title"/>
          </p:nvPr>
        </p:nvSpPr>
        <p:spPr/>
        <p:txBody>
          <a:bodyPr/>
          <a:lstStyle/>
          <a:p>
            <a:pPr algn="l"/>
            <a:r>
              <a:rPr lang="en-GB" sz="3600" dirty="0" err="1" smtClean="0"/>
              <a:t>Caractéristiques</a:t>
            </a:r>
            <a:r>
              <a:rPr lang="en-GB" sz="3600" dirty="0" smtClean="0"/>
              <a:t> des DFU à </a:t>
            </a:r>
            <a:r>
              <a:rPr lang="en-GB" sz="3600" dirty="0" err="1" smtClean="0"/>
              <a:t>l’admission</a:t>
            </a:r>
            <a:r>
              <a:rPr lang="en-GB" sz="3600" dirty="0" smtClean="0"/>
              <a:t>: Wagner grade</a:t>
            </a:r>
          </a:p>
        </p:txBody>
      </p:sp>
      <p:sp>
        <p:nvSpPr>
          <p:cNvPr id="29700"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4BA77414-FF07-4078-9FB6-269E334B83C7}" type="slidenum">
              <a:rPr lang="fr-FR" sz="1000" smtClean="0">
                <a:solidFill>
                  <a:schemeClr val="bg2"/>
                </a:solidFill>
              </a:rPr>
              <a:pPr/>
              <a:t>14</a:t>
            </a:fld>
            <a:endParaRPr lang="fr-FR" sz="1000" smtClean="0">
              <a:solidFill>
                <a:schemeClr val="bg2"/>
              </a:solidFill>
            </a:endParaRPr>
          </a:p>
        </p:txBody>
      </p:sp>
      <p:cxnSp>
        <p:nvCxnSpPr>
          <p:cNvPr id="3" name="Straight Arrow Connector 2"/>
          <p:cNvCxnSpPr/>
          <p:nvPr/>
        </p:nvCxnSpPr>
        <p:spPr bwMode="auto">
          <a:xfrm flipV="1">
            <a:off x="3923928" y="2564904"/>
            <a:ext cx="432048" cy="280831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Arrow Connector 6"/>
          <p:cNvCxnSpPr/>
          <p:nvPr/>
        </p:nvCxnSpPr>
        <p:spPr bwMode="auto">
          <a:xfrm flipV="1">
            <a:off x="5436096" y="2564904"/>
            <a:ext cx="360040" cy="280831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196940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3158288151"/>
              </p:ext>
            </p:extLst>
          </p:nvPr>
        </p:nvGraphicFramePr>
        <p:xfrm>
          <a:off x="467544" y="1981200"/>
          <a:ext cx="8676456"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0722" name="Title 1"/>
          <p:cNvSpPr>
            <a:spLocks noGrp="1"/>
          </p:cNvSpPr>
          <p:nvPr>
            <p:ph type="title"/>
          </p:nvPr>
        </p:nvSpPr>
        <p:spPr>
          <a:xfrm>
            <a:off x="0" y="381000"/>
            <a:ext cx="9144000" cy="762000"/>
          </a:xfrm>
        </p:spPr>
        <p:txBody>
          <a:bodyPr/>
          <a:lstStyle/>
          <a:p>
            <a:r>
              <a:rPr lang="en-GB" sz="3600" dirty="0" err="1" smtClean="0"/>
              <a:t>Caractéristiques</a:t>
            </a:r>
            <a:r>
              <a:rPr lang="en-GB" sz="3600" dirty="0" smtClean="0"/>
              <a:t> des DFU à </a:t>
            </a:r>
            <a:r>
              <a:rPr lang="en-GB" sz="3600" dirty="0" err="1" smtClean="0"/>
              <a:t>l’admission</a:t>
            </a:r>
            <a:r>
              <a:rPr lang="en-GB" sz="3600" dirty="0" smtClean="0"/>
              <a:t>: </a:t>
            </a:r>
            <a:br>
              <a:rPr lang="en-GB" sz="3600" dirty="0" smtClean="0"/>
            </a:br>
            <a:r>
              <a:rPr lang="en-GB" sz="3600" dirty="0" smtClean="0"/>
              <a:t>PEDIS - Perfusion</a:t>
            </a:r>
          </a:p>
        </p:txBody>
      </p:sp>
      <p:sp>
        <p:nvSpPr>
          <p:cNvPr id="30724"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F1ED9981-23CE-4097-BFFF-C3E88FB94A53}" type="slidenum">
              <a:rPr lang="fr-FR" sz="1000" smtClean="0">
                <a:solidFill>
                  <a:schemeClr val="bg2"/>
                </a:solidFill>
              </a:rPr>
              <a:pPr/>
              <a:t>15</a:t>
            </a:fld>
            <a:endParaRPr lang="fr-FR" sz="1000" smtClean="0">
              <a:solidFill>
                <a:schemeClr val="bg2"/>
              </a:solidFill>
            </a:endParaRPr>
          </a:p>
        </p:txBody>
      </p:sp>
      <p:cxnSp>
        <p:nvCxnSpPr>
          <p:cNvPr id="5" name="Straight Arrow Connector 4"/>
          <p:cNvCxnSpPr/>
          <p:nvPr/>
        </p:nvCxnSpPr>
        <p:spPr bwMode="auto">
          <a:xfrm flipV="1">
            <a:off x="3059832" y="2564904"/>
            <a:ext cx="360040" cy="280831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V="1">
            <a:off x="4716016" y="2564904"/>
            <a:ext cx="288032" cy="280831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2225449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81000"/>
            <a:ext cx="9144000" cy="762000"/>
          </a:xfrm>
        </p:spPr>
        <p:txBody>
          <a:bodyPr/>
          <a:lstStyle/>
          <a:p>
            <a:r>
              <a:rPr lang="en-GB" sz="3600" dirty="0" err="1" smtClean="0"/>
              <a:t>Caractéristiques</a:t>
            </a:r>
            <a:r>
              <a:rPr lang="en-GB" sz="3600" dirty="0" smtClean="0"/>
              <a:t> des DFU à </a:t>
            </a:r>
            <a:r>
              <a:rPr lang="en-GB" sz="3600" dirty="0" err="1" smtClean="0"/>
              <a:t>l’admission</a:t>
            </a:r>
            <a:r>
              <a:rPr lang="en-GB" sz="3600" dirty="0" smtClean="0"/>
              <a:t>: </a:t>
            </a:r>
            <a:br>
              <a:rPr lang="en-GB" sz="3600" dirty="0" smtClean="0"/>
            </a:br>
            <a:r>
              <a:rPr lang="en-GB" sz="3600" dirty="0" smtClean="0"/>
              <a:t>PEDIS - </a:t>
            </a:r>
            <a:r>
              <a:rPr lang="en-GB" sz="3600" dirty="0" err="1" smtClean="0"/>
              <a:t>Profondeur</a:t>
            </a:r>
            <a:endParaRPr lang="en-GB" sz="3600" dirty="0" smtClean="0"/>
          </a:p>
        </p:txBody>
      </p:sp>
      <p:sp>
        <p:nvSpPr>
          <p:cNvPr id="32772"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8E08BA93-7E4B-4357-85E7-5EDD82C0FCFB}" type="slidenum">
              <a:rPr lang="fr-FR" sz="1000" smtClean="0">
                <a:solidFill>
                  <a:schemeClr val="bg2"/>
                </a:solidFill>
              </a:rPr>
              <a:pPr/>
              <a:t>16</a:t>
            </a:fld>
            <a:endParaRPr lang="fr-FR" sz="1000" smtClean="0">
              <a:solidFill>
                <a:schemeClr val="bg2"/>
              </a:solidFill>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455232161"/>
              </p:ext>
            </p:extLst>
          </p:nvPr>
        </p:nvGraphicFramePr>
        <p:xfrm>
          <a:off x="685800" y="1981200"/>
          <a:ext cx="7990656"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Soins</a:t>
            </a: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multidisciplinaires</a:t>
            </a: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durant</a:t>
            </a:r>
            <a:r>
              <a:rPr lang="en-GB" sz="3600" dirty="0" smtClean="0">
                <a:effectLst>
                  <a:outerShdw blurRad="38100" dist="38100" dir="2700000" algn="tl">
                    <a:srgbClr val="000000">
                      <a:alpha val="43137"/>
                    </a:srgbClr>
                  </a:outerShdw>
                </a:effectLst>
              </a:rPr>
              <a:t> </a:t>
            </a:r>
            <a:r>
              <a:rPr lang="en-GB" sz="3600" dirty="0" err="1" smtClean="0">
                <a:solidFill>
                  <a:srgbClr val="FFFF00"/>
                </a:solidFill>
                <a:effectLst>
                  <a:outerShdw blurRad="38100" dist="38100" dir="2700000" algn="tl">
                    <a:srgbClr val="000000">
                      <a:alpha val="43137"/>
                    </a:srgbClr>
                  </a:outerShdw>
                </a:effectLst>
              </a:rPr>
              <a:t>l’</a:t>
            </a:r>
            <a:r>
              <a:rPr lang="en-GB" sz="3600" dirty="0" err="1" smtClean="0">
                <a:solidFill>
                  <a:schemeClr val="tx2"/>
                </a:solidFill>
                <a:effectLst>
                  <a:outerShdw blurRad="38100" dist="38100" dir="2700000" algn="tl">
                    <a:srgbClr val="000000">
                      <a:alpha val="43137"/>
                    </a:srgbClr>
                  </a:outerShdw>
                </a:effectLst>
              </a:rPr>
              <a:t>hospitalisation</a:t>
            </a:r>
            <a:endParaRPr lang="en-GB" sz="3600" dirty="0" smtClean="0">
              <a:solidFill>
                <a:schemeClr val="tx2"/>
              </a:solidFill>
              <a:effectLst>
                <a:outerShdw blurRad="38100" dist="38100" dir="2700000" algn="tl">
                  <a:srgbClr val="000000">
                    <a:alpha val="43137"/>
                  </a:srgbClr>
                </a:outerShdw>
              </a:effectLst>
            </a:endParaRPr>
          </a:p>
          <a:p>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50776"/>
            <a:ext cx="7696200" cy="762000"/>
          </a:xfrm>
        </p:spPr>
        <p:txBody>
          <a:bodyPr/>
          <a:lstStyle/>
          <a:p>
            <a:r>
              <a:rPr lang="en-GB" sz="3600" dirty="0" err="1" smtClean="0"/>
              <a:t>Traitements</a:t>
            </a:r>
            <a:r>
              <a:rPr lang="en-GB" sz="3600" dirty="0" smtClean="0"/>
              <a:t> </a:t>
            </a:r>
            <a:r>
              <a:rPr lang="en-GB" sz="3600" dirty="0" err="1" smtClean="0"/>
              <a:t>étudiés</a:t>
            </a:r>
            <a:endParaRPr lang="en-GB" sz="3600" dirty="0"/>
          </a:p>
        </p:txBody>
      </p:sp>
      <p:sp>
        <p:nvSpPr>
          <p:cNvPr id="3" name="Content Placeholder 2"/>
          <p:cNvSpPr>
            <a:spLocks noGrp="1"/>
          </p:cNvSpPr>
          <p:nvPr>
            <p:ph idx="1"/>
          </p:nvPr>
        </p:nvSpPr>
        <p:spPr>
          <a:xfrm>
            <a:off x="1219200" y="2060848"/>
            <a:ext cx="7620000" cy="4603750"/>
          </a:xfrm>
        </p:spPr>
        <p:txBody>
          <a:bodyPr/>
          <a:lstStyle/>
          <a:p>
            <a:pPr marL="457200" indent="-457200"/>
            <a:r>
              <a:rPr lang="en-GB" sz="3200" dirty="0" err="1" smtClean="0"/>
              <a:t>Décharge</a:t>
            </a:r>
            <a:endParaRPr lang="en-GB" sz="3200" dirty="0" smtClean="0"/>
          </a:p>
          <a:p>
            <a:pPr marL="457200" indent="-457200"/>
            <a:r>
              <a:rPr lang="en-GB" sz="3200" dirty="0" smtClean="0"/>
              <a:t>Diagnostic </a:t>
            </a:r>
            <a:r>
              <a:rPr lang="en-GB" sz="3200" dirty="0" err="1" smtClean="0"/>
              <a:t>vasculaire</a:t>
            </a:r>
            <a:endParaRPr lang="en-GB" sz="3200" dirty="0" smtClean="0"/>
          </a:p>
          <a:p>
            <a:pPr marL="457200" indent="-457200"/>
            <a:r>
              <a:rPr lang="en-GB" sz="3200" dirty="0" smtClean="0"/>
              <a:t>Revascularisation des </a:t>
            </a:r>
            <a:r>
              <a:rPr lang="en-GB" sz="3200" dirty="0" err="1" smtClean="0"/>
              <a:t>membres</a:t>
            </a:r>
            <a:r>
              <a:rPr lang="en-GB" sz="3200" dirty="0" smtClean="0"/>
              <a:t> </a:t>
            </a:r>
            <a:r>
              <a:rPr lang="en-GB" sz="3200" dirty="0" err="1" smtClean="0"/>
              <a:t>inférieurs</a:t>
            </a:r>
            <a:endParaRPr lang="en-GB" sz="3200" dirty="0" smtClean="0"/>
          </a:p>
          <a:p>
            <a:pPr marL="457200" indent="-457200"/>
            <a:r>
              <a:rPr lang="en-GB" sz="3200" dirty="0" smtClean="0"/>
              <a:t>Amputation </a:t>
            </a:r>
            <a:r>
              <a:rPr lang="en-GB" sz="3200" dirty="0" err="1" smtClean="0"/>
              <a:t>mineure</a:t>
            </a:r>
            <a:r>
              <a:rPr lang="en-GB" sz="3200" dirty="0" smtClean="0"/>
              <a:t>/majeure</a:t>
            </a:r>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18</a:t>
            </a:fld>
            <a:endParaRPr lang="fr-FR"/>
          </a:p>
        </p:txBody>
      </p:sp>
    </p:spTree>
    <p:extLst>
      <p:ext uri="{BB962C8B-B14F-4D97-AF65-F5344CB8AC3E}">
        <p14:creationId xmlns="" xmlns:p14="http://schemas.microsoft.com/office/powerpoint/2010/main" val="225926596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smtClean="0"/>
              <a:t>Décharge</a:t>
            </a:r>
            <a:endParaRPr lang="en-GB" sz="3600" dirty="0"/>
          </a:p>
        </p:txBody>
      </p:sp>
      <p:sp>
        <p:nvSpPr>
          <p:cNvPr id="3" name="Content Placeholder 2"/>
          <p:cNvSpPr>
            <a:spLocks noGrp="1"/>
          </p:cNvSpPr>
          <p:nvPr>
            <p:ph idx="1"/>
          </p:nvPr>
        </p:nvSpPr>
        <p:spPr>
          <a:xfrm>
            <a:off x="251520" y="1196752"/>
            <a:ext cx="8587680" cy="4603750"/>
          </a:xfrm>
        </p:spPr>
        <p:txBody>
          <a:bodyPr/>
          <a:lstStyle/>
          <a:p>
            <a:pPr>
              <a:buNone/>
            </a:pPr>
            <a:r>
              <a:rPr lang="en-GB" dirty="0" smtClean="0"/>
              <a:t>   La </a:t>
            </a:r>
            <a:r>
              <a:rPr lang="en-GB" dirty="0" err="1" smtClean="0"/>
              <a:t>décharge</a:t>
            </a:r>
            <a:r>
              <a:rPr lang="en-GB" dirty="0" smtClean="0"/>
              <a:t> </a:t>
            </a:r>
            <a:r>
              <a:rPr lang="en-GB" dirty="0" err="1" smtClean="0"/>
              <a:t>est</a:t>
            </a:r>
            <a:r>
              <a:rPr lang="en-GB" dirty="0" smtClean="0"/>
              <a:t> </a:t>
            </a:r>
            <a:r>
              <a:rPr lang="en-GB" dirty="0" err="1" smtClean="0"/>
              <a:t>définie</a:t>
            </a:r>
            <a:r>
              <a:rPr lang="en-GB" dirty="0" smtClean="0"/>
              <a:t> </a:t>
            </a:r>
            <a:r>
              <a:rPr lang="en-GB" dirty="0" err="1" smtClean="0"/>
              <a:t>comme</a:t>
            </a:r>
            <a:r>
              <a:rPr lang="en-GB" dirty="0" smtClean="0"/>
              <a:t> suit:</a:t>
            </a:r>
          </a:p>
          <a:p>
            <a:pPr marL="514350" indent="-514350">
              <a:buFont typeface="+mj-lt"/>
              <a:buAutoNum type="arabicPeriod"/>
            </a:pPr>
            <a:r>
              <a:rPr lang="en-GB" dirty="0" err="1" smtClean="0"/>
              <a:t>Appareillage</a:t>
            </a:r>
            <a:r>
              <a:rPr lang="en-GB" dirty="0" smtClean="0"/>
              <a:t>, </a:t>
            </a:r>
            <a:r>
              <a:rPr lang="en-GB" dirty="0" err="1" smtClean="0"/>
              <a:t>amovible</a:t>
            </a:r>
            <a:r>
              <a:rPr lang="en-GB" dirty="0" smtClean="0"/>
              <a:t> </a:t>
            </a:r>
            <a:r>
              <a:rPr lang="en-GB" dirty="0" err="1" smtClean="0"/>
              <a:t>ou</a:t>
            </a:r>
            <a:r>
              <a:rPr lang="en-GB" dirty="0" smtClean="0"/>
              <a:t> non, </a:t>
            </a:r>
            <a:r>
              <a:rPr lang="en-GB" dirty="0" err="1" smtClean="0">
                <a:solidFill>
                  <a:schemeClr val="tx2"/>
                </a:solidFill>
              </a:rPr>
              <a:t>montant</a:t>
            </a:r>
            <a:r>
              <a:rPr lang="en-GB" dirty="0" smtClean="0">
                <a:solidFill>
                  <a:schemeClr val="tx2"/>
                </a:solidFill>
              </a:rPr>
              <a:t> </a:t>
            </a:r>
            <a:r>
              <a:rPr lang="en-GB" dirty="0" err="1" smtClean="0">
                <a:solidFill>
                  <a:schemeClr val="tx2"/>
                </a:solidFill>
              </a:rPr>
              <a:t>jusqu’au</a:t>
            </a:r>
            <a:r>
              <a:rPr lang="en-GB" dirty="0" smtClean="0">
                <a:solidFill>
                  <a:schemeClr val="tx2"/>
                </a:solidFill>
              </a:rPr>
              <a:t> </a:t>
            </a:r>
            <a:r>
              <a:rPr lang="en-GB" dirty="0" err="1" smtClean="0">
                <a:solidFill>
                  <a:schemeClr val="tx2"/>
                </a:solidFill>
              </a:rPr>
              <a:t>genou</a:t>
            </a:r>
            <a:r>
              <a:rPr lang="en-GB" dirty="0" smtClean="0">
                <a:solidFill>
                  <a:schemeClr val="tx2"/>
                </a:solidFill>
              </a:rPr>
              <a:t> </a:t>
            </a:r>
            <a:r>
              <a:rPr lang="en-GB" dirty="0" smtClean="0"/>
              <a:t>(TCC, </a:t>
            </a:r>
            <a:r>
              <a:rPr lang="en-GB" dirty="0" err="1" smtClean="0"/>
              <a:t>Aircast</a:t>
            </a:r>
            <a:r>
              <a:rPr lang="en-GB" dirty="0" smtClean="0"/>
              <a:t>, Walkers etc.)</a:t>
            </a:r>
          </a:p>
          <a:p>
            <a:pPr marL="514350" indent="-514350">
              <a:buFont typeface="+mj-lt"/>
              <a:buAutoNum type="arabicPeriod"/>
            </a:pPr>
            <a:r>
              <a:rPr lang="en-GB" dirty="0" err="1" smtClean="0"/>
              <a:t>Appareillage</a:t>
            </a:r>
            <a:r>
              <a:rPr lang="en-GB" dirty="0" smtClean="0"/>
              <a:t> ne </a:t>
            </a:r>
            <a:r>
              <a:rPr lang="en-GB" dirty="0" err="1" smtClean="0"/>
              <a:t>dépassant</a:t>
            </a:r>
            <a:r>
              <a:rPr lang="en-GB" dirty="0" smtClean="0"/>
              <a:t> pas la </a:t>
            </a:r>
            <a:r>
              <a:rPr lang="en-GB" dirty="0" err="1" smtClean="0"/>
              <a:t>cheville</a:t>
            </a:r>
            <a:r>
              <a:rPr lang="en-GB" dirty="0" smtClean="0"/>
              <a:t>: </a:t>
            </a:r>
            <a:r>
              <a:rPr lang="en-GB" dirty="0" smtClean="0">
                <a:solidFill>
                  <a:schemeClr val="tx2"/>
                </a:solidFill>
              </a:rPr>
              <a:t>“</a:t>
            </a:r>
            <a:r>
              <a:rPr lang="en-GB" dirty="0" err="1" smtClean="0">
                <a:solidFill>
                  <a:schemeClr val="tx2"/>
                </a:solidFill>
              </a:rPr>
              <a:t>chaussure</a:t>
            </a:r>
            <a:r>
              <a:rPr lang="en-GB" dirty="0" smtClean="0">
                <a:solidFill>
                  <a:schemeClr val="tx2"/>
                </a:solidFill>
              </a:rPr>
              <a:t>” </a:t>
            </a:r>
            <a:r>
              <a:rPr lang="en-GB" dirty="0" err="1" smtClean="0"/>
              <a:t>ou</a:t>
            </a:r>
            <a:r>
              <a:rPr lang="en-GB" dirty="0" smtClean="0"/>
              <a:t> </a:t>
            </a:r>
            <a:r>
              <a:rPr lang="en-GB" dirty="0" err="1" smtClean="0"/>
              <a:t>chaussure</a:t>
            </a:r>
            <a:r>
              <a:rPr lang="en-GB" dirty="0" smtClean="0"/>
              <a:t> en </a:t>
            </a:r>
            <a:r>
              <a:rPr lang="en-GB" dirty="0" err="1" smtClean="0"/>
              <a:t>résine</a:t>
            </a:r>
            <a:endParaRPr lang="en-GB" dirty="0" smtClean="0"/>
          </a:p>
          <a:p>
            <a:pPr marL="514350" indent="-514350">
              <a:buFont typeface="+mj-lt"/>
              <a:buAutoNum type="arabicPeriod"/>
            </a:pPr>
            <a:r>
              <a:rPr lang="en-GB" dirty="0" err="1" smtClean="0">
                <a:solidFill>
                  <a:schemeClr val="tx2"/>
                </a:solidFill>
              </a:rPr>
              <a:t>Autre</a:t>
            </a:r>
            <a:r>
              <a:rPr lang="en-GB" dirty="0" smtClean="0">
                <a:solidFill>
                  <a:schemeClr val="tx2"/>
                </a:solidFill>
              </a:rPr>
              <a:t> technique de </a:t>
            </a:r>
            <a:r>
              <a:rPr lang="en-GB" dirty="0" err="1" smtClean="0">
                <a:solidFill>
                  <a:schemeClr val="tx2"/>
                </a:solidFill>
              </a:rPr>
              <a:t>décharge</a:t>
            </a:r>
            <a:r>
              <a:rPr lang="en-GB" dirty="0" smtClean="0"/>
              <a:t> </a:t>
            </a:r>
            <a:r>
              <a:rPr lang="en-GB" dirty="0" err="1" smtClean="0"/>
              <a:t>placée</a:t>
            </a:r>
            <a:r>
              <a:rPr lang="en-GB" dirty="0" smtClean="0"/>
              <a:t> </a:t>
            </a:r>
            <a:r>
              <a:rPr lang="en-GB" dirty="0" err="1" smtClean="0"/>
              <a:t>autour</a:t>
            </a:r>
            <a:r>
              <a:rPr lang="en-GB" dirty="0" smtClean="0"/>
              <a:t> de </a:t>
            </a:r>
            <a:r>
              <a:rPr lang="en-GB" dirty="0" err="1" smtClean="0"/>
              <a:t>l’ulcère</a:t>
            </a:r>
            <a:r>
              <a:rPr lang="en-GB" dirty="0" smtClean="0"/>
              <a:t> (</a:t>
            </a:r>
            <a:r>
              <a:rPr lang="en-GB" dirty="0" err="1" smtClean="0"/>
              <a:t>feutre</a:t>
            </a:r>
            <a:r>
              <a:rPr lang="en-GB" dirty="0" smtClean="0"/>
              <a:t>, </a:t>
            </a:r>
            <a:r>
              <a:rPr lang="en-GB" dirty="0" err="1" smtClean="0"/>
              <a:t>orthèses</a:t>
            </a:r>
            <a:r>
              <a:rPr lang="en-GB" dirty="0" smtClean="0"/>
              <a:t>)</a:t>
            </a:r>
          </a:p>
          <a:p>
            <a:pPr marL="514350" indent="-514350">
              <a:buFont typeface="+mj-lt"/>
              <a:buAutoNum type="arabicPeriod"/>
            </a:pPr>
            <a:r>
              <a:rPr lang="en-GB" dirty="0" smtClean="0">
                <a:solidFill>
                  <a:schemeClr val="tx2"/>
                </a:solidFill>
              </a:rPr>
              <a:t>Pas de </a:t>
            </a:r>
            <a:r>
              <a:rPr lang="en-GB" dirty="0" err="1" smtClean="0">
                <a:solidFill>
                  <a:schemeClr val="tx2"/>
                </a:solidFill>
              </a:rPr>
              <a:t>moyen</a:t>
            </a:r>
            <a:r>
              <a:rPr lang="en-GB" dirty="0" smtClean="0">
                <a:solidFill>
                  <a:schemeClr val="tx2"/>
                </a:solidFill>
              </a:rPr>
              <a:t> de </a:t>
            </a:r>
            <a:r>
              <a:rPr lang="en-GB" dirty="0" err="1" smtClean="0">
                <a:solidFill>
                  <a:schemeClr val="tx2"/>
                </a:solidFill>
              </a:rPr>
              <a:t>décharge</a:t>
            </a:r>
            <a:r>
              <a:rPr lang="en-GB" dirty="0" smtClean="0">
                <a:solidFill>
                  <a:schemeClr val="tx2"/>
                </a:solidFill>
              </a:rPr>
              <a:t> </a:t>
            </a:r>
            <a:r>
              <a:rPr lang="en-GB" dirty="0" err="1" smtClean="0"/>
              <a:t>utilisé</a:t>
            </a:r>
            <a:endParaRPr lang="en-GB" dirty="0" smtClean="0"/>
          </a:p>
          <a:p>
            <a:pPr marL="0" indent="0">
              <a:buNone/>
            </a:pPr>
            <a:r>
              <a:rPr lang="en-GB" dirty="0" smtClean="0"/>
              <a:t>    Si plus d’un </a:t>
            </a:r>
            <a:r>
              <a:rPr lang="en-GB" dirty="0" err="1" smtClean="0"/>
              <a:t>moyen</a:t>
            </a:r>
            <a:r>
              <a:rPr lang="en-GB" dirty="0" smtClean="0"/>
              <a:t> de </a:t>
            </a:r>
            <a:r>
              <a:rPr lang="en-GB" dirty="0" err="1" smtClean="0"/>
              <a:t>décharge</a:t>
            </a:r>
            <a:r>
              <a:rPr lang="en-GB" dirty="0" smtClean="0"/>
              <a:t> </a:t>
            </a:r>
            <a:r>
              <a:rPr lang="en-GB" dirty="0" err="1" smtClean="0"/>
              <a:t>utilisé</a:t>
            </a:r>
            <a:r>
              <a:rPr lang="en-GB" dirty="0" smtClean="0"/>
              <a:t>, le       	plus </a:t>
            </a:r>
            <a:r>
              <a:rPr lang="en-GB" dirty="0" err="1" smtClean="0"/>
              <a:t>sophistiqué</a:t>
            </a:r>
            <a:r>
              <a:rPr lang="en-GB" dirty="0" smtClean="0"/>
              <a:t> a </a:t>
            </a:r>
            <a:r>
              <a:rPr lang="en-GB" dirty="0" err="1" smtClean="0"/>
              <a:t>été</a:t>
            </a:r>
            <a:r>
              <a:rPr lang="en-GB" dirty="0" smtClean="0"/>
              <a:t> </a:t>
            </a:r>
            <a:r>
              <a:rPr lang="en-GB" dirty="0" err="1" smtClean="0"/>
              <a:t>gardé</a:t>
            </a:r>
            <a:r>
              <a:rPr lang="en-GB" dirty="0" smtClean="0"/>
              <a:t> pour </a:t>
            </a:r>
            <a:r>
              <a:rPr lang="en-GB" dirty="0" err="1" smtClean="0"/>
              <a:t>l’analyse</a:t>
            </a:r>
            <a:endParaRPr lang="en-GB"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19</a:t>
            </a:fld>
            <a:endParaRPr lang="fr-FR"/>
          </a:p>
        </p:txBody>
      </p:sp>
    </p:spTree>
    <p:extLst>
      <p:ext uri="{BB962C8B-B14F-4D97-AF65-F5344CB8AC3E}">
        <p14:creationId xmlns="" xmlns:p14="http://schemas.microsoft.com/office/powerpoint/2010/main" val="1094305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02624" cy="1143000"/>
          </a:xfrm>
        </p:spPr>
        <p:txBody>
          <a:bodyPr/>
          <a:lstStyle/>
          <a:p>
            <a:r>
              <a:rPr lang="en-GB" sz="3600" dirty="0" smtClean="0"/>
              <a:t>2015: double </a:t>
            </a:r>
            <a:r>
              <a:rPr lang="en-GB" sz="3600" dirty="0" err="1" smtClean="0"/>
              <a:t>anniversaire</a:t>
            </a:r>
            <a:r>
              <a:rPr lang="en-GB" sz="3600" dirty="0" smtClean="0"/>
              <a:t> pour le pied </a:t>
            </a:r>
            <a:r>
              <a:rPr lang="en-GB" sz="3600" dirty="0" err="1" smtClean="0"/>
              <a:t>diabétique</a:t>
            </a:r>
            <a:r>
              <a:rPr lang="en-GB" sz="3600" dirty="0" smtClean="0"/>
              <a:t> en </a:t>
            </a:r>
            <a:r>
              <a:rPr lang="en-GB" sz="3600" dirty="0" err="1" smtClean="0"/>
              <a:t>Belgique</a:t>
            </a:r>
            <a:endParaRPr lang="en-GB" sz="3600" dirty="0"/>
          </a:p>
        </p:txBody>
      </p:sp>
      <p:sp>
        <p:nvSpPr>
          <p:cNvPr id="3" name="Content Placeholder 2"/>
          <p:cNvSpPr>
            <a:spLocks noGrp="1"/>
          </p:cNvSpPr>
          <p:nvPr>
            <p:ph idx="1"/>
          </p:nvPr>
        </p:nvSpPr>
        <p:spPr>
          <a:xfrm>
            <a:off x="899592" y="2065610"/>
            <a:ext cx="7939608" cy="4603750"/>
          </a:xfrm>
        </p:spPr>
        <p:txBody>
          <a:bodyPr/>
          <a:lstStyle/>
          <a:p>
            <a:pPr marL="514350" indent="-514350"/>
            <a:r>
              <a:rPr lang="en-GB" dirty="0" smtClean="0">
                <a:solidFill>
                  <a:schemeClr val="tx2"/>
                </a:solidFill>
              </a:rPr>
              <a:t>10 </a:t>
            </a:r>
            <a:r>
              <a:rPr lang="en-GB" dirty="0" err="1" smtClean="0">
                <a:solidFill>
                  <a:schemeClr val="tx2"/>
                </a:solidFill>
              </a:rPr>
              <a:t>ans</a:t>
            </a:r>
            <a:r>
              <a:rPr lang="en-GB" dirty="0" smtClean="0">
                <a:solidFill>
                  <a:schemeClr val="tx2"/>
                </a:solidFill>
              </a:rPr>
              <a:t> </a:t>
            </a:r>
            <a:r>
              <a:rPr lang="en-GB" dirty="0" err="1" smtClean="0">
                <a:solidFill>
                  <a:schemeClr val="tx2"/>
                </a:solidFill>
              </a:rPr>
              <a:t>ont</a:t>
            </a:r>
            <a:r>
              <a:rPr lang="en-GB" dirty="0" smtClean="0">
                <a:solidFill>
                  <a:schemeClr val="tx2"/>
                </a:solidFill>
              </a:rPr>
              <a:t> passé... </a:t>
            </a:r>
            <a:r>
              <a:rPr lang="en-GB" dirty="0" err="1" smtClean="0"/>
              <a:t>l’INAMI</a:t>
            </a:r>
            <a:r>
              <a:rPr lang="en-GB" dirty="0" smtClean="0"/>
              <a:t>/RIZIV a </a:t>
            </a:r>
            <a:r>
              <a:rPr lang="en-GB" dirty="0" err="1" smtClean="0"/>
              <a:t>reconnu</a:t>
            </a:r>
            <a:r>
              <a:rPr lang="en-GB" dirty="0" smtClean="0"/>
              <a:t> les </a:t>
            </a:r>
            <a:r>
              <a:rPr lang="en-GB" dirty="0" err="1" smtClean="0"/>
              <a:t>cliniques</a:t>
            </a:r>
            <a:r>
              <a:rPr lang="en-GB" dirty="0" smtClean="0"/>
              <a:t> du pied </a:t>
            </a:r>
            <a:r>
              <a:rPr lang="en-GB" dirty="0" err="1" smtClean="0"/>
              <a:t>diabétique</a:t>
            </a:r>
            <a:r>
              <a:rPr lang="en-GB" dirty="0" smtClean="0"/>
              <a:t> et un audit </a:t>
            </a:r>
            <a:r>
              <a:rPr lang="en-GB" dirty="0" err="1" smtClean="0"/>
              <a:t>appelé</a:t>
            </a:r>
            <a:r>
              <a:rPr lang="en-GB" dirty="0" smtClean="0"/>
              <a:t> “IQED-Pied” à </a:t>
            </a:r>
            <a:r>
              <a:rPr lang="en-GB" dirty="0" err="1" smtClean="0"/>
              <a:t>été</a:t>
            </a:r>
            <a:r>
              <a:rPr lang="en-GB" dirty="0" smtClean="0"/>
              <a:t> </a:t>
            </a:r>
            <a:r>
              <a:rPr lang="en-GB" dirty="0" err="1" smtClean="0"/>
              <a:t>lancé</a:t>
            </a:r>
            <a:r>
              <a:rPr lang="en-GB" dirty="0" smtClean="0"/>
              <a:t>.</a:t>
            </a:r>
          </a:p>
          <a:p>
            <a:pPr marL="514350" indent="-514350"/>
            <a:r>
              <a:rPr lang="en-GB" dirty="0" smtClean="0">
                <a:solidFill>
                  <a:schemeClr val="tx2"/>
                </a:solidFill>
              </a:rPr>
              <a:t>25 </a:t>
            </a:r>
            <a:r>
              <a:rPr lang="en-GB" dirty="0" err="1" smtClean="0">
                <a:solidFill>
                  <a:schemeClr val="tx2"/>
                </a:solidFill>
              </a:rPr>
              <a:t>ans</a:t>
            </a:r>
            <a:r>
              <a:rPr lang="en-GB" dirty="0" smtClean="0">
                <a:solidFill>
                  <a:schemeClr val="tx2"/>
                </a:solidFill>
              </a:rPr>
              <a:t> </a:t>
            </a:r>
            <a:r>
              <a:rPr lang="en-GB" dirty="0" err="1" smtClean="0">
                <a:solidFill>
                  <a:schemeClr val="tx2"/>
                </a:solidFill>
              </a:rPr>
              <a:t>ont</a:t>
            </a:r>
            <a:r>
              <a:rPr lang="en-GB" dirty="0" smtClean="0">
                <a:solidFill>
                  <a:schemeClr val="tx2"/>
                </a:solidFill>
              </a:rPr>
              <a:t> passé.... </a:t>
            </a:r>
            <a:r>
              <a:rPr lang="en-GB" dirty="0" smtClean="0"/>
              <a:t>les 1ères </a:t>
            </a:r>
            <a:r>
              <a:rPr lang="en-GB" dirty="0" err="1" smtClean="0"/>
              <a:t>cliniques</a:t>
            </a:r>
            <a:r>
              <a:rPr lang="en-GB" dirty="0" smtClean="0"/>
              <a:t> du pied </a:t>
            </a:r>
            <a:r>
              <a:rPr lang="en-GB" dirty="0" err="1" smtClean="0"/>
              <a:t>diabétique</a:t>
            </a:r>
            <a:r>
              <a:rPr lang="en-GB" dirty="0" smtClean="0"/>
              <a:t> (DFC) </a:t>
            </a:r>
            <a:r>
              <a:rPr lang="en-GB" dirty="0" err="1" smtClean="0"/>
              <a:t>débutaient</a:t>
            </a:r>
            <a:r>
              <a:rPr lang="en-GB" dirty="0" smtClean="0"/>
              <a:t> en </a:t>
            </a:r>
            <a:r>
              <a:rPr lang="en-GB" dirty="0" err="1" smtClean="0"/>
              <a:t>Belgique</a:t>
            </a:r>
            <a:r>
              <a:rPr lang="en-GB" dirty="0" smtClean="0"/>
              <a:t>. </a:t>
            </a:r>
            <a:br>
              <a:rPr lang="en-GB" dirty="0" smtClean="0"/>
            </a:br>
            <a:r>
              <a:rPr lang="en-GB" dirty="0" smtClean="0"/>
              <a:t>→ </a:t>
            </a:r>
            <a:r>
              <a:rPr lang="en-GB" dirty="0" err="1" smtClean="0"/>
              <a:t>commémoration</a:t>
            </a:r>
            <a:r>
              <a:rPr lang="en-GB" dirty="0" smtClean="0"/>
              <a:t> par </a:t>
            </a:r>
            <a:r>
              <a:rPr lang="en-GB" dirty="0" err="1" smtClean="0"/>
              <a:t>l’organisation</a:t>
            </a:r>
            <a:r>
              <a:rPr lang="en-GB" dirty="0" smtClean="0"/>
              <a:t> du meeting du 7 Mars 2015.</a:t>
            </a:r>
            <a:endParaRPr lang="en-GB"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a:t>
            </a:fld>
            <a:endParaRPr lang="fr-FR"/>
          </a:p>
        </p:txBody>
      </p:sp>
    </p:spTree>
    <p:extLst>
      <p:ext uri="{BB962C8B-B14F-4D97-AF65-F5344CB8AC3E}">
        <p14:creationId xmlns="" xmlns:p14="http://schemas.microsoft.com/office/powerpoint/2010/main" val="2268818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6760"/>
            <a:ext cx="7696200" cy="762000"/>
          </a:xfrm>
        </p:spPr>
        <p:txBody>
          <a:bodyPr/>
          <a:lstStyle/>
          <a:p>
            <a:r>
              <a:rPr lang="en-GB" sz="3600" dirty="0" err="1" smtClean="0"/>
              <a:t>Décharge</a:t>
            </a:r>
            <a:r>
              <a:rPr lang="en-GB" sz="3600" dirty="0" smtClean="0"/>
              <a:t> des </a:t>
            </a:r>
            <a:r>
              <a:rPr lang="en-GB" sz="3600" dirty="0" err="1" smtClean="0"/>
              <a:t>ulcères</a:t>
            </a:r>
            <a:r>
              <a:rPr lang="en-GB" sz="3600" dirty="0" smtClean="0"/>
              <a:t> </a:t>
            </a:r>
            <a:r>
              <a:rPr lang="en-GB" sz="3600" dirty="0" err="1" smtClean="0"/>
              <a:t>plantaires</a:t>
            </a:r>
            <a:endParaRPr lang="en-GB" sz="36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704562337"/>
              </p:ext>
            </p:extLst>
          </p:nvPr>
        </p:nvGraphicFramePr>
        <p:xfrm>
          <a:off x="685800" y="1981200"/>
          <a:ext cx="820668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20</a:t>
            </a:fld>
            <a:endParaRPr lang="fr-FR"/>
          </a:p>
        </p:txBody>
      </p:sp>
      <p:cxnSp>
        <p:nvCxnSpPr>
          <p:cNvPr id="6" name="Straight Arrow Connector 5"/>
          <p:cNvCxnSpPr/>
          <p:nvPr/>
        </p:nvCxnSpPr>
        <p:spPr bwMode="auto">
          <a:xfrm flipH="1" flipV="1">
            <a:off x="5076056" y="2636912"/>
            <a:ext cx="504056" cy="259228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526462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73534" y="404664"/>
            <a:ext cx="7054850" cy="1143000"/>
          </a:xfrm>
        </p:spPr>
        <p:txBody>
          <a:bodyPr/>
          <a:lstStyle/>
          <a:p>
            <a:r>
              <a:rPr lang="en-GB" sz="3600" dirty="0" smtClean="0"/>
              <a:t>% </a:t>
            </a:r>
            <a:r>
              <a:rPr lang="en-GB" sz="3600" dirty="0" err="1" smtClean="0"/>
              <a:t>d’absence</a:t>
            </a:r>
            <a:r>
              <a:rPr lang="en-GB" sz="3600" dirty="0" smtClean="0"/>
              <a:t> de </a:t>
            </a:r>
            <a:r>
              <a:rPr lang="en-GB" sz="3600" dirty="0" err="1" smtClean="0"/>
              <a:t>décharge</a:t>
            </a:r>
            <a:r>
              <a:rPr lang="en-GB" sz="3600" dirty="0" smtClean="0"/>
              <a:t> en </a:t>
            </a:r>
            <a:r>
              <a:rPr lang="en-GB" sz="3600" dirty="0" err="1" smtClean="0"/>
              <a:t>fonction</a:t>
            </a:r>
            <a:r>
              <a:rPr lang="en-GB" sz="3600" dirty="0" smtClean="0"/>
              <a:t> des </a:t>
            </a:r>
            <a:r>
              <a:rPr lang="en-GB" sz="3600" dirty="0" err="1" smtClean="0"/>
              <a:t>différentes</a:t>
            </a:r>
            <a:r>
              <a:rPr lang="en-GB" sz="3600" dirty="0" smtClean="0"/>
              <a:t> DFC</a:t>
            </a:r>
          </a:p>
        </p:txBody>
      </p:sp>
      <p:graphicFrame>
        <p:nvGraphicFramePr>
          <p:cNvPr id="37891" name="Content Placeholder 4"/>
          <p:cNvGraphicFramePr>
            <a:graphicFrameLocks noGrp="1"/>
          </p:cNvGraphicFramePr>
          <p:nvPr>
            <p:ph idx="1"/>
          </p:nvPr>
        </p:nvGraphicFramePr>
        <p:xfrm>
          <a:off x="539750" y="1789113"/>
          <a:ext cx="7969250" cy="4419600"/>
        </p:xfrm>
        <a:graphic>
          <a:graphicData uri="http://schemas.openxmlformats.org/presentationml/2006/ole">
            <p:oleObj spid="_x0000_s173058" name="Worksheet" r:id="rId4" imgW="7871500" imgH="4366154" progId="Excel.Sheet.8">
              <p:embed/>
            </p:oleObj>
          </a:graphicData>
        </a:graphic>
      </p:graphicFrame>
      <p:sp>
        <p:nvSpPr>
          <p:cNvPr id="37892"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BD58DAF7-EB14-4CC2-815D-AA19CCEE2BFD}" type="slidenum">
              <a:rPr lang="fr-FR" sz="1000" smtClean="0">
                <a:solidFill>
                  <a:schemeClr val="bg2"/>
                </a:solidFill>
              </a:rPr>
              <a:pPr/>
              <a:t>21</a:t>
            </a:fld>
            <a:endParaRPr lang="fr-FR" sz="1000" smtClean="0">
              <a:solidFill>
                <a:schemeClr val="bg2"/>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7544" y="413792"/>
            <a:ext cx="8064896" cy="1143000"/>
          </a:xfrm>
        </p:spPr>
        <p:txBody>
          <a:bodyPr/>
          <a:lstStyle/>
          <a:p>
            <a:r>
              <a:rPr lang="en-GB" sz="3600" dirty="0" err="1" smtClean="0"/>
              <a:t>Moyens</a:t>
            </a:r>
            <a:r>
              <a:rPr lang="en-GB" sz="3600" dirty="0" smtClean="0"/>
              <a:t> de diagnostic </a:t>
            </a:r>
            <a:r>
              <a:rPr lang="en-GB" sz="3600" dirty="0" err="1" smtClean="0"/>
              <a:t>vasculaire</a:t>
            </a:r>
            <a:endParaRPr lang="en-GB" sz="3600" dirty="0" smtClean="0"/>
          </a:p>
        </p:txBody>
      </p:sp>
      <p:sp>
        <p:nvSpPr>
          <p:cNvPr id="40964"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1512C373-CFB0-40BA-8D09-4239E256033B}" type="slidenum">
              <a:rPr lang="fr-FR" sz="1000" smtClean="0">
                <a:solidFill>
                  <a:schemeClr val="bg2"/>
                </a:solidFill>
              </a:rPr>
              <a:pPr/>
              <a:t>22</a:t>
            </a:fld>
            <a:endParaRPr lang="fr-FR" sz="1000" smtClean="0">
              <a:solidFill>
                <a:schemeClr val="bg2"/>
              </a:solidFill>
            </a:endParaRPr>
          </a:p>
        </p:txBody>
      </p:sp>
      <p:sp>
        <p:nvSpPr>
          <p:cNvPr id="40965" name="TextBox 5"/>
          <p:cNvSpPr txBox="1">
            <a:spLocks noChangeArrowheads="1"/>
          </p:cNvSpPr>
          <p:nvPr/>
        </p:nvSpPr>
        <p:spPr bwMode="auto">
          <a:xfrm>
            <a:off x="218595" y="2839939"/>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effectLst>
                  <a:outerShdw blurRad="38100" dist="38100" dir="2700000" algn="tl">
                    <a:srgbClr val="000000">
                      <a:alpha val="43137"/>
                    </a:srgbClr>
                  </a:outerShdw>
                </a:effectLst>
                <a:latin typeface="+mn-lt"/>
              </a:rPr>
              <a:t>%</a:t>
            </a:r>
          </a:p>
        </p:txBody>
      </p:sp>
      <p:sp>
        <p:nvSpPr>
          <p:cNvPr id="2" name="TextBox 1"/>
          <p:cNvSpPr txBox="1"/>
          <p:nvPr/>
        </p:nvSpPr>
        <p:spPr>
          <a:xfrm>
            <a:off x="1714028" y="3199408"/>
            <a:ext cx="284052" cy="400110"/>
          </a:xfrm>
          <a:prstGeom prst="rect">
            <a:avLst/>
          </a:prstGeom>
          <a:noFill/>
        </p:spPr>
        <p:txBody>
          <a:bodyPr wrap="none" rtlCol="0">
            <a:spAutoFit/>
          </a:bodyPr>
          <a:lstStyle/>
          <a:p>
            <a:r>
              <a:rPr lang="en-GB" dirty="0" smtClean="0"/>
              <a:t>*</a:t>
            </a:r>
            <a:endParaRPr lang="en-GB" dirty="0"/>
          </a:p>
        </p:txBody>
      </p:sp>
      <p:sp>
        <p:nvSpPr>
          <p:cNvPr id="7" name="TextBox 6"/>
          <p:cNvSpPr txBox="1"/>
          <p:nvPr/>
        </p:nvSpPr>
        <p:spPr>
          <a:xfrm>
            <a:off x="2699792" y="3847480"/>
            <a:ext cx="284052" cy="400110"/>
          </a:xfrm>
          <a:prstGeom prst="rect">
            <a:avLst/>
          </a:prstGeom>
          <a:noFill/>
        </p:spPr>
        <p:txBody>
          <a:bodyPr wrap="none" rtlCol="0">
            <a:spAutoFit/>
          </a:bodyPr>
          <a:lstStyle/>
          <a:p>
            <a:r>
              <a:rPr lang="en-GB" dirty="0" smtClean="0"/>
              <a:t>*</a:t>
            </a:r>
            <a:endParaRPr lang="en-GB" dirty="0"/>
          </a:p>
        </p:txBody>
      </p:sp>
      <p:sp>
        <p:nvSpPr>
          <p:cNvPr id="8" name="TextBox 7"/>
          <p:cNvSpPr txBox="1"/>
          <p:nvPr/>
        </p:nvSpPr>
        <p:spPr>
          <a:xfrm>
            <a:off x="4666323" y="1615232"/>
            <a:ext cx="383438" cy="400110"/>
          </a:xfrm>
          <a:prstGeom prst="rect">
            <a:avLst/>
          </a:prstGeom>
          <a:noFill/>
        </p:spPr>
        <p:txBody>
          <a:bodyPr wrap="none" rtlCol="0">
            <a:spAutoFit/>
          </a:bodyPr>
          <a:lstStyle/>
          <a:p>
            <a:r>
              <a:rPr lang="en-GB" dirty="0" smtClean="0"/>
              <a:t>**</a:t>
            </a:r>
            <a:endParaRPr lang="en-GB" dirty="0"/>
          </a:p>
        </p:txBody>
      </p:sp>
      <p:sp>
        <p:nvSpPr>
          <p:cNvPr id="3" name="TextBox 2"/>
          <p:cNvSpPr txBox="1"/>
          <p:nvPr/>
        </p:nvSpPr>
        <p:spPr>
          <a:xfrm>
            <a:off x="717165" y="6186790"/>
            <a:ext cx="4140877" cy="338554"/>
          </a:xfrm>
          <a:prstGeom prst="rect">
            <a:avLst/>
          </a:prstGeom>
          <a:noFill/>
        </p:spPr>
        <p:txBody>
          <a:bodyPr wrap="none" rtlCol="0">
            <a:spAutoFit/>
          </a:bodyPr>
          <a:lstStyle/>
          <a:p>
            <a:pPr algn="l"/>
            <a:r>
              <a:rPr lang="en-GB" sz="1600" dirty="0" smtClean="0"/>
              <a:t>* p &lt; 0.05 vs. audit 3; ** p &lt; 0.01 vs. audit 3</a:t>
            </a:r>
            <a:endParaRPr lang="en-GB"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14970184"/>
              </p:ext>
            </p:extLst>
          </p:nvPr>
        </p:nvGraphicFramePr>
        <p:xfrm>
          <a:off x="968685" y="1268760"/>
          <a:ext cx="8175315" cy="477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84876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704856" cy="1143000"/>
          </a:xfrm>
        </p:spPr>
        <p:txBody>
          <a:bodyPr>
            <a:normAutofit fontScale="90000"/>
          </a:bodyPr>
          <a:lstStyle/>
          <a:p>
            <a:pPr algn="l"/>
            <a:r>
              <a:rPr lang="en-GB" sz="3600" dirty="0" smtClean="0"/>
              <a:t>Variation </a:t>
            </a:r>
            <a:r>
              <a:rPr lang="en-GB" sz="3600" dirty="0" err="1" smtClean="0"/>
              <a:t>dans</a:t>
            </a:r>
            <a:r>
              <a:rPr lang="en-GB" sz="3600" dirty="0" smtClean="0"/>
              <a:t> </a:t>
            </a:r>
            <a:r>
              <a:rPr lang="en-GB" sz="3600" dirty="0" err="1" smtClean="0"/>
              <a:t>l’imagerie</a:t>
            </a:r>
            <a:r>
              <a:rPr lang="en-GB" sz="3600" dirty="0" smtClean="0"/>
              <a:t> </a:t>
            </a:r>
            <a:r>
              <a:rPr lang="en-GB" sz="3600" dirty="0" err="1" smtClean="0"/>
              <a:t>vasculaire</a:t>
            </a:r>
            <a:r>
              <a:rPr lang="en-GB" sz="3600" dirty="0" smtClean="0"/>
              <a:t>:</a:t>
            </a:r>
            <a:br>
              <a:rPr lang="en-GB" sz="3600" dirty="0" smtClean="0"/>
            </a:br>
            <a:r>
              <a:rPr lang="en-GB" sz="3600" dirty="0" smtClean="0"/>
              <a:t>patients avec </a:t>
            </a:r>
            <a:r>
              <a:rPr lang="en-GB" sz="3600" dirty="0" err="1" smtClean="0"/>
              <a:t>ischémie</a:t>
            </a:r>
            <a:r>
              <a:rPr lang="en-GB" sz="3600" dirty="0" smtClean="0"/>
              <a:t> (sub) critique</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56033642"/>
              </p:ext>
            </p:extLst>
          </p:nvPr>
        </p:nvGraphicFramePr>
        <p:xfrm>
          <a:off x="685800" y="1981200"/>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23</a:t>
            </a:fld>
            <a:endParaRPr lang="fr-FR"/>
          </a:p>
        </p:txBody>
      </p:sp>
    </p:spTree>
    <p:extLst>
      <p:ext uri="{BB962C8B-B14F-4D97-AF65-F5344CB8AC3E}">
        <p14:creationId xmlns:p14="http://schemas.microsoft.com/office/powerpoint/2010/main" xmlns="" val="38625668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7"/>
          <p:cNvSpPr>
            <a:spLocks noGrp="1"/>
          </p:cNvSpPr>
          <p:nvPr>
            <p:ph type="title"/>
          </p:nvPr>
        </p:nvSpPr>
        <p:spPr>
          <a:xfrm>
            <a:off x="683568" y="381000"/>
            <a:ext cx="7696200" cy="762000"/>
          </a:xfrm>
        </p:spPr>
        <p:txBody>
          <a:bodyPr/>
          <a:lstStyle/>
          <a:p>
            <a:r>
              <a:rPr lang="en-GB" sz="3600" dirty="0" smtClean="0"/>
              <a:t>Revascularisation des </a:t>
            </a:r>
            <a:r>
              <a:rPr lang="en-GB" sz="3600" dirty="0" err="1" smtClean="0"/>
              <a:t>membres</a:t>
            </a:r>
            <a:r>
              <a:rPr lang="en-GB" sz="3600" dirty="0" smtClean="0"/>
              <a:t> </a:t>
            </a:r>
            <a:r>
              <a:rPr lang="en-GB" sz="3600" dirty="0" err="1" smtClean="0"/>
              <a:t>inférieurs</a:t>
            </a:r>
            <a:endParaRPr lang="en-GB" sz="36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84540390"/>
              </p:ext>
            </p:extLst>
          </p:nvPr>
        </p:nvGraphicFramePr>
        <p:xfrm>
          <a:off x="685800" y="1628800"/>
          <a:ext cx="7990656" cy="4908478"/>
        </p:xfrm>
        <a:graphic>
          <a:graphicData uri="http://schemas.openxmlformats.org/drawingml/2006/chart">
            <c:chart xmlns:c="http://schemas.openxmlformats.org/drawingml/2006/chart" xmlns:r="http://schemas.openxmlformats.org/officeDocument/2006/relationships" r:id="rId3"/>
          </a:graphicData>
        </a:graphic>
      </p:graphicFrame>
      <p:sp>
        <p:nvSpPr>
          <p:cNvPr id="43012" name="Slide Number Placeholder 6"/>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885D0F02-0DD7-4C1A-82FD-B81521393B69}" type="slidenum">
              <a:rPr lang="fr-FR" sz="1000" smtClean="0">
                <a:solidFill>
                  <a:schemeClr val="bg2"/>
                </a:solidFill>
              </a:rPr>
              <a:pPr/>
              <a:t>24</a:t>
            </a:fld>
            <a:endParaRPr lang="fr-FR" sz="1000" smtClean="0">
              <a:solidFill>
                <a:schemeClr val="bg2"/>
              </a:solidFill>
            </a:endParaRPr>
          </a:p>
        </p:txBody>
      </p:sp>
      <p:sp>
        <p:nvSpPr>
          <p:cNvPr id="43014" name="TextBox 11"/>
          <p:cNvSpPr txBox="1">
            <a:spLocks noChangeArrowheads="1"/>
          </p:cNvSpPr>
          <p:nvPr/>
        </p:nvSpPr>
        <p:spPr bwMode="auto">
          <a:xfrm>
            <a:off x="259870" y="3573463"/>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t>
            </a:r>
            <a:endParaRPr lang="en-GB" dirty="0">
              <a:latin typeface="+mn-lt"/>
            </a:endParaRPr>
          </a:p>
        </p:txBody>
      </p:sp>
      <p:sp>
        <p:nvSpPr>
          <p:cNvPr id="2" name="TextBox 1"/>
          <p:cNvSpPr txBox="1"/>
          <p:nvPr/>
        </p:nvSpPr>
        <p:spPr>
          <a:xfrm>
            <a:off x="2915817" y="5013176"/>
            <a:ext cx="284052" cy="400110"/>
          </a:xfrm>
          <a:prstGeom prst="rect">
            <a:avLst/>
          </a:prstGeom>
          <a:noFill/>
        </p:spPr>
        <p:txBody>
          <a:bodyPr wrap="none" rtlCol="0">
            <a:spAutoFit/>
          </a:bodyPr>
          <a:lstStyle/>
          <a:p>
            <a:r>
              <a:rPr lang="en-GB" sz="2000" dirty="0" smtClean="0"/>
              <a:t>*</a:t>
            </a:r>
            <a:endParaRPr lang="en-GB" sz="2000" dirty="0"/>
          </a:p>
        </p:txBody>
      </p:sp>
      <p:sp>
        <p:nvSpPr>
          <p:cNvPr id="7" name="TextBox 6"/>
          <p:cNvSpPr txBox="1"/>
          <p:nvPr/>
        </p:nvSpPr>
        <p:spPr>
          <a:xfrm>
            <a:off x="6444208" y="5074732"/>
            <a:ext cx="2452916" cy="338554"/>
          </a:xfrm>
          <a:prstGeom prst="rect">
            <a:avLst/>
          </a:prstGeom>
          <a:noFill/>
        </p:spPr>
        <p:txBody>
          <a:bodyPr wrap="none" rtlCol="0">
            <a:spAutoFit/>
          </a:bodyPr>
          <a:lstStyle/>
          <a:p>
            <a:r>
              <a:rPr lang="en-GB" sz="1600" dirty="0" smtClean="0"/>
              <a:t>* p &lt; 0.05 for linear trend</a:t>
            </a:r>
            <a:endParaRPr lang="en-GB"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96944" cy="1143000"/>
          </a:xfrm>
        </p:spPr>
        <p:txBody>
          <a:bodyPr/>
          <a:lstStyle/>
          <a:p>
            <a:r>
              <a:rPr lang="en-GB" sz="3600" dirty="0" smtClean="0"/>
              <a:t>Variation </a:t>
            </a:r>
            <a:r>
              <a:rPr lang="en-GB" sz="3600" dirty="0" err="1" smtClean="0"/>
              <a:t>dans</a:t>
            </a:r>
            <a:r>
              <a:rPr lang="en-GB" sz="3600" dirty="0" smtClean="0"/>
              <a:t> la revascularisation des patients en </a:t>
            </a:r>
            <a:r>
              <a:rPr lang="en-GB" sz="3600" dirty="0" err="1" smtClean="0"/>
              <a:t>ischémie</a:t>
            </a:r>
            <a:r>
              <a:rPr lang="en-GB" sz="3600" dirty="0" smtClean="0"/>
              <a:t> </a:t>
            </a:r>
            <a:r>
              <a:rPr lang="en-GB" sz="3600" dirty="0" err="1" smtClean="0"/>
              <a:t>subcritique</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09918855"/>
              </p:ext>
            </p:extLst>
          </p:nvPr>
        </p:nvGraphicFramePr>
        <p:xfrm>
          <a:off x="685800" y="1981200"/>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25</a:t>
            </a:fld>
            <a:endParaRPr lang="fr-FR"/>
          </a:p>
        </p:txBody>
      </p:sp>
    </p:spTree>
    <p:extLst>
      <p:ext uri="{BB962C8B-B14F-4D97-AF65-F5344CB8AC3E}">
        <p14:creationId xmlns:p14="http://schemas.microsoft.com/office/powerpoint/2010/main" xmlns="" val="20857767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7"/>
          <p:cNvSpPr>
            <a:spLocks noGrp="1"/>
          </p:cNvSpPr>
          <p:nvPr>
            <p:ph type="title"/>
          </p:nvPr>
        </p:nvSpPr>
        <p:spPr>
          <a:xfrm>
            <a:off x="899592" y="404664"/>
            <a:ext cx="7696200" cy="762000"/>
          </a:xfrm>
        </p:spPr>
        <p:txBody>
          <a:bodyPr/>
          <a:lstStyle/>
          <a:p>
            <a:r>
              <a:rPr lang="en-GB" sz="3600" dirty="0" smtClean="0"/>
              <a:t>Type de revascularisation</a:t>
            </a:r>
          </a:p>
        </p:txBody>
      </p:sp>
      <p:sp>
        <p:nvSpPr>
          <p:cNvPr id="44036" name="Slide Number Placeholder 6"/>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5A195202-0767-4235-AB89-09D0294AF7E4}" type="slidenum">
              <a:rPr lang="fr-FR" sz="1000" smtClean="0">
                <a:solidFill>
                  <a:schemeClr val="bg2"/>
                </a:solidFill>
              </a:rPr>
              <a:pPr/>
              <a:t>26</a:t>
            </a:fld>
            <a:endParaRPr lang="fr-FR" sz="1000" smtClean="0">
              <a:solidFill>
                <a:schemeClr val="bg2"/>
              </a:solidFill>
            </a:endParaRPr>
          </a:p>
        </p:txBody>
      </p:sp>
      <p:sp>
        <p:nvSpPr>
          <p:cNvPr id="44038" name="TextBox 11"/>
          <p:cNvSpPr txBox="1">
            <a:spLocks noChangeArrowheads="1"/>
          </p:cNvSpPr>
          <p:nvPr/>
        </p:nvSpPr>
        <p:spPr bwMode="auto">
          <a:xfrm>
            <a:off x="250825" y="3573463"/>
            <a:ext cx="412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034808937"/>
              </p:ext>
            </p:extLst>
          </p:nvPr>
        </p:nvGraphicFramePr>
        <p:xfrm>
          <a:off x="467544" y="1196752"/>
          <a:ext cx="813467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15816" y="6093297"/>
            <a:ext cx="5629409" cy="338554"/>
          </a:xfrm>
          <a:prstGeom prst="rect">
            <a:avLst/>
          </a:prstGeom>
          <a:noFill/>
        </p:spPr>
        <p:txBody>
          <a:bodyPr wrap="square" rtlCol="0">
            <a:spAutoFit/>
          </a:bodyPr>
          <a:lstStyle/>
          <a:p>
            <a:pPr algn="l"/>
            <a:r>
              <a:rPr lang="en-GB" sz="1600" dirty="0" smtClean="0"/>
              <a:t>* p &lt; 0.05 </a:t>
            </a:r>
            <a:r>
              <a:rPr lang="en-GB" sz="1600" dirty="0" err="1" smtClean="0"/>
              <a:t>tendance</a:t>
            </a:r>
            <a:r>
              <a:rPr lang="en-GB" sz="1600" dirty="0" smtClean="0"/>
              <a:t> </a:t>
            </a:r>
            <a:r>
              <a:rPr lang="en-GB" sz="1600" dirty="0" err="1" smtClean="0"/>
              <a:t>linéaire</a:t>
            </a:r>
            <a:r>
              <a:rPr lang="en-GB" sz="1600" dirty="0" smtClean="0"/>
              <a:t>  ** </a:t>
            </a:r>
            <a:r>
              <a:rPr lang="en-GB" sz="1600" dirty="0"/>
              <a:t>p &lt; </a:t>
            </a:r>
            <a:r>
              <a:rPr lang="en-GB" sz="1600" dirty="0" smtClean="0"/>
              <a:t>0.01 </a:t>
            </a:r>
            <a:r>
              <a:rPr lang="en-GB" sz="1600" dirty="0" err="1" smtClean="0"/>
              <a:t>tendance</a:t>
            </a:r>
            <a:r>
              <a:rPr lang="en-GB" sz="1600" dirty="0" smtClean="0"/>
              <a:t> </a:t>
            </a:r>
            <a:r>
              <a:rPr lang="en-GB" sz="1600" dirty="0" err="1" smtClean="0"/>
              <a:t>linéaire</a:t>
            </a:r>
            <a:r>
              <a:rPr lang="en-GB" sz="1600" dirty="0" smtClean="0"/>
              <a:t> </a:t>
            </a:r>
            <a:endParaRPr lang="en-GB" sz="1600" dirty="0"/>
          </a:p>
        </p:txBody>
      </p:sp>
      <p:sp>
        <p:nvSpPr>
          <p:cNvPr id="10" name="TextBox 9"/>
          <p:cNvSpPr txBox="1"/>
          <p:nvPr/>
        </p:nvSpPr>
        <p:spPr>
          <a:xfrm>
            <a:off x="2847788" y="3789040"/>
            <a:ext cx="284052" cy="400110"/>
          </a:xfrm>
          <a:prstGeom prst="rect">
            <a:avLst/>
          </a:prstGeom>
          <a:noFill/>
        </p:spPr>
        <p:txBody>
          <a:bodyPr wrap="none" rtlCol="0">
            <a:spAutoFit/>
          </a:bodyPr>
          <a:lstStyle/>
          <a:p>
            <a:r>
              <a:rPr lang="en-GB" sz="2000" dirty="0" smtClean="0"/>
              <a:t>*</a:t>
            </a:r>
            <a:endParaRPr lang="en-GB" sz="1100" dirty="0"/>
          </a:p>
        </p:txBody>
      </p:sp>
      <p:sp>
        <p:nvSpPr>
          <p:cNvPr id="12" name="TextBox 11"/>
          <p:cNvSpPr txBox="1"/>
          <p:nvPr/>
        </p:nvSpPr>
        <p:spPr>
          <a:xfrm>
            <a:off x="6319428" y="1700808"/>
            <a:ext cx="484820" cy="400110"/>
          </a:xfrm>
          <a:prstGeom prst="rect">
            <a:avLst/>
          </a:prstGeom>
          <a:noFill/>
        </p:spPr>
        <p:txBody>
          <a:bodyPr wrap="square" rtlCol="0">
            <a:spAutoFit/>
          </a:bodyPr>
          <a:lstStyle/>
          <a:p>
            <a:r>
              <a:rPr lang="en-GB" sz="2000" dirty="0" smtClean="0"/>
              <a:t>**</a:t>
            </a:r>
            <a:endParaRPr lang="en-GB"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7"/>
          <p:cNvSpPr>
            <a:spLocks noGrp="1"/>
          </p:cNvSpPr>
          <p:nvPr>
            <p:ph type="title"/>
          </p:nvPr>
        </p:nvSpPr>
        <p:spPr>
          <a:xfrm>
            <a:off x="899592" y="548680"/>
            <a:ext cx="7416824" cy="762000"/>
          </a:xfrm>
        </p:spPr>
        <p:txBody>
          <a:bodyPr/>
          <a:lstStyle/>
          <a:p>
            <a:r>
              <a:rPr lang="en-GB" sz="3600" dirty="0" err="1" smtClean="0"/>
              <a:t>Niveau</a:t>
            </a:r>
            <a:r>
              <a:rPr lang="en-GB" sz="3600" dirty="0" smtClean="0"/>
              <a:t> de revascularisation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49980621"/>
              </p:ext>
            </p:extLst>
          </p:nvPr>
        </p:nvGraphicFramePr>
        <p:xfrm>
          <a:off x="685800" y="1981200"/>
          <a:ext cx="820668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Slide Number Placeholder 6"/>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E599E3CE-406F-4833-B717-EEEF6606F2C8}" type="slidenum">
              <a:rPr lang="fr-FR" sz="1000" smtClean="0">
                <a:solidFill>
                  <a:schemeClr val="bg2"/>
                </a:solidFill>
              </a:rPr>
              <a:pPr/>
              <a:t>27</a:t>
            </a:fld>
            <a:endParaRPr lang="fr-FR" sz="1000" smtClean="0">
              <a:solidFill>
                <a:schemeClr val="bg2"/>
              </a:solidFill>
            </a:endParaRPr>
          </a:p>
        </p:txBody>
      </p:sp>
      <p:sp>
        <p:nvSpPr>
          <p:cNvPr id="45062" name="TextBox 11"/>
          <p:cNvSpPr txBox="1">
            <a:spLocks noChangeArrowheads="1"/>
          </p:cNvSpPr>
          <p:nvPr/>
        </p:nvSpPr>
        <p:spPr bwMode="auto">
          <a:xfrm>
            <a:off x="259870" y="3573463"/>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effectLst>
                  <a:outerShdw blurRad="38100" dist="38100" dir="2700000" algn="tl">
                    <a:srgbClr val="000000">
                      <a:alpha val="43137"/>
                    </a:srgbClr>
                  </a:outerShdw>
                </a:effectLst>
                <a:latin typeface="+mn-lt"/>
              </a:rPr>
              <a:t>%</a:t>
            </a:r>
          </a:p>
        </p:txBody>
      </p:sp>
      <p:sp>
        <p:nvSpPr>
          <p:cNvPr id="10" name="TextBox 9"/>
          <p:cNvSpPr txBox="1"/>
          <p:nvPr/>
        </p:nvSpPr>
        <p:spPr>
          <a:xfrm>
            <a:off x="7380312" y="5877272"/>
            <a:ext cx="1861407" cy="584775"/>
          </a:xfrm>
          <a:prstGeom prst="rect">
            <a:avLst/>
          </a:prstGeom>
          <a:noFill/>
        </p:spPr>
        <p:txBody>
          <a:bodyPr wrap="none" rtlCol="0">
            <a:spAutoFit/>
          </a:bodyPr>
          <a:lstStyle/>
          <a:p>
            <a:pPr algn="l"/>
            <a:r>
              <a:rPr lang="en-GB" sz="1600" dirty="0" smtClean="0"/>
              <a:t>** </a:t>
            </a:r>
            <a:r>
              <a:rPr lang="en-GB" sz="1600" dirty="0"/>
              <a:t>p &lt; </a:t>
            </a:r>
            <a:r>
              <a:rPr lang="en-GB" sz="1600" dirty="0" smtClean="0"/>
              <a:t>0.01</a:t>
            </a:r>
          </a:p>
          <a:p>
            <a:pPr algn="l"/>
            <a:r>
              <a:rPr lang="en-GB" sz="1600" dirty="0" err="1" smtClean="0"/>
              <a:t>tendance</a:t>
            </a:r>
            <a:r>
              <a:rPr lang="en-GB" sz="1600" dirty="0" smtClean="0"/>
              <a:t> </a:t>
            </a:r>
            <a:r>
              <a:rPr lang="en-GB" sz="1600" dirty="0" err="1" smtClean="0"/>
              <a:t>linéaire</a:t>
            </a:r>
            <a:endParaRPr lang="en-GB" sz="1600" dirty="0"/>
          </a:p>
        </p:txBody>
      </p:sp>
      <p:sp>
        <p:nvSpPr>
          <p:cNvPr id="12" name="TextBox 11"/>
          <p:cNvSpPr txBox="1"/>
          <p:nvPr/>
        </p:nvSpPr>
        <p:spPr>
          <a:xfrm>
            <a:off x="2129183" y="4725144"/>
            <a:ext cx="364203" cy="369332"/>
          </a:xfrm>
          <a:prstGeom prst="rect">
            <a:avLst/>
          </a:prstGeom>
          <a:noFill/>
        </p:spPr>
        <p:txBody>
          <a:bodyPr wrap="none" rtlCol="0">
            <a:spAutoFit/>
          </a:bodyPr>
          <a:lstStyle/>
          <a:p>
            <a:r>
              <a:rPr lang="en-GB" sz="1800" dirty="0" smtClean="0"/>
              <a:t>**</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696200" cy="762000"/>
          </a:xfrm>
        </p:spPr>
        <p:txBody>
          <a:bodyPr/>
          <a:lstStyle/>
          <a:p>
            <a:r>
              <a:rPr lang="en-GB" sz="3600" dirty="0" smtClean="0"/>
              <a:t>Amputation </a:t>
            </a:r>
            <a:r>
              <a:rPr lang="en-GB" sz="3600" dirty="0" err="1" smtClean="0"/>
              <a:t>mineure</a:t>
            </a:r>
            <a:r>
              <a:rPr lang="en-GB" sz="3600" dirty="0" smtClean="0"/>
              <a:t> et majeure</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64576801"/>
              </p:ext>
            </p:extLst>
          </p:nvPr>
        </p:nvGraphicFramePr>
        <p:xfrm>
          <a:off x="685800" y="1981200"/>
          <a:ext cx="7990656"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28</a:t>
            </a:fld>
            <a:endParaRPr lang="fr-FR"/>
          </a:p>
        </p:txBody>
      </p:sp>
      <p:sp>
        <p:nvSpPr>
          <p:cNvPr id="6" name="TextBox 5"/>
          <p:cNvSpPr txBox="1"/>
          <p:nvPr/>
        </p:nvSpPr>
        <p:spPr>
          <a:xfrm>
            <a:off x="6876256" y="5826750"/>
            <a:ext cx="2064989" cy="338554"/>
          </a:xfrm>
          <a:prstGeom prst="rect">
            <a:avLst/>
          </a:prstGeom>
          <a:noFill/>
        </p:spPr>
        <p:txBody>
          <a:bodyPr wrap="none" rtlCol="0">
            <a:spAutoFit/>
          </a:bodyPr>
          <a:lstStyle/>
          <a:p>
            <a:pPr algn="l"/>
            <a:r>
              <a:rPr lang="en-GB" sz="1600" dirty="0" smtClean="0"/>
              <a:t>* p &lt; 0.05 vs. audit 3</a:t>
            </a:r>
            <a:endParaRPr lang="en-GB" sz="1600" dirty="0"/>
          </a:p>
        </p:txBody>
      </p:sp>
      <p:sp>
        <p:nvSpPr>
          <p:cNvPr id="7" name="TextBox 6"/>
          <p:cNvSpPr txBox="1"/>
          <p:nvPr/>
        </p:nvSpPr>
        <p:spPr>
          <a:xfrm>
            <a:off x="6257787" y="4829090"/>
            <a:ext cx="284052" cy="400110"/>
          </a:xfrm>
          <a:prstGeom prst="rect">
            <a:avLst/>
          </a:prstGeom>
          <a:noFill/>
        </p:spPr>
        <p:txBody>
          <a:bodyPr wrap="none" rtlCol="0">
            <a:spAutoFit/>
          </a:bodyPr>
          <a:lstStyle/>
          <a:p>
            <a:r>
              <a:rPr lang="en-GB" sz="2000" dirty="0" smtClean="0"/>
              <a:t>*</a:t>
            </a:r>
            <a:endParaRPr lang="en-GB" dirty="0"/>
          </a:p>
        </p:txBody>
      </p:sp>
      <p:sp>
        <p:nvSpPr>
          <p:cNvPr id="8" name="TextBox 11"/>
          <p:cNvSpPr txBox="1">
            <a:spLocks noChangeArrowheads="1"/>
          </p:cNvSpPr>
          <p:nvPr/>
        </p:nvSpPr>
        <p:spPr bwMode="auto">
          <a:xfrm>
            <a:off x="259870" y="3573463"/>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xmlns="" val="2068170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1000"/>
            <a:ext cx="8748464" cy="762000"/>
          </a:xfrm>
        </p:spPr>
        <p:txBody>
          <a:bodyPr/>
          <a:lstStyle/>
          <a:p>
            <a:r>
              <a:rPr lang="en-GB" sz="3600" dirty="0" err="1" smtClean="0"/>
              <a:t>Probabilité</a:t>
            </a:r>
            <a:r>
              <a:rPr lang="en-GB" sz="3600" dirty="0" smtClean="0"/>
              <a:t> de cicatrisation des DFU</a:t>
            </a:r>
            <a:br>
              <a:rPr lang="en-GB" sz="3600" dirty="0" smtClean="0"/>
            </a:br>
            <a:r>
              <a:rPr lang="en-GB" sz="3600" dirty="0" smtClean="0"/>
              <a:t>Audits 2-4</a:t>
            </a:r>
            <a:endParaRPr lang="en-GB" sz="3600"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29</a:t>
            </a:fld>
            <a:endParaRPr lang="fr-FR"/>
          </a:p>
        </p:txBody>
      </p:sp>
      <p:sp>
        <p:nvSpPr>
          <p:cNvPr id="7" name="Freeform 6"/>
          <p:cNvSpPr>
            <a:spLocks/>
          </p:cNvSpPr>
          <p:nvPr/>
        </p:nvSpPr>
        <p:spPr bwMode="auto">
          <a:xfrm>
            <a:off x="2311399" y="2259349"/>
            <a:ext cx="4945063" cy="3045805"/>
          </a:xfrm>
          <a:custGeom>
            <a:avLst/>
            <a:gdLst>
              <a:gd name="T0" fmla="*/ 0 w 649"/>
              <a:gd name="T1" fmla="*/ 542 h 542"/>
              <a:gd name="T2" fmla="*/ 18 w 649"/>
              <a:gd name="T3" fmla="*/ 541 h 542"/>
              <a:gd name="T4" fmla="*/ 25 w 649"/>
              <a:gd name="T5" fmla="*/ 534 h 542"/>
              <a:gd name="T6" fmla="*/ 36 w 649"/>
              <a:gd name="T7" fmla="*/ 533 h 542"/>
              <a:gd name="T8" fmla="*/ 43 w 649"/>
              <a:gd name="T9" fmla="*/ 530 h 542"/>
              <a:gd name="T10" fmla="*/ 53 w 649"/>
              <a:gd name="T11" fmla="*/ 519 h 542"/>
              <a:gd name="T12" fmla="*/ 60 w 649"/>
              <a:gd name="T13" fmla="*/ 516 h 542"/>
              <a:gd name="T14" fmla="*/ 74 w 649"/>
              <a:gd name="T15" fmla="*/ 513 h 542"/>
              <a:gd name="T16" fmla="*/ 81 w 649"/>
              <a:gd name="T17" fmla="*/ 494 h 542"/>
              <a:gd name="T18" fmla="*/ 92 w 649"/>
              <a:gd name="T19" fmla="*/ 489 h 542"/>
              <a:gd name="T20" fmla="*/ 99 w 649"/>
              <a:gd name="T21" fmla="*/ 467 h 542"/>
              <a:gd name="T22" fmla="*/ 109 w 649"/>
              <a:gd name="T23" fmla="*/ 463 h 542"/>
              <a:gd name="T24" fmla="*/ 116 w 649"/>
              <a:gd name="T25" fmla="*/ 457 h 542"/>
              <a:gd name="T26" fmla="*/ 127 w 649"/>
              <a:gd name="T27" fmla="*/ 444 h 542"/>
              <a:gd name="T28" fmla="*/ 134 w 649"/>
              <a:gd name="T29" fmla="*/ 440 h 542"/>
              <a:gd name="T30" fmla="*/ 148 w 649"/>
              <a:gd name="T31" fmla="*/ 438 h 542"/>
              <a:gd name="T32" fmla="*/ 155 w 649"/>
              <a:gd name="T33" fmla="*/ 418 h 542"/>
              <a:gd name="T34" fmla="*/ 165 w 649"/>
              <a:gd name="T35" fmla="*/ 410 h 542"/>
              <a:gd name="T36" fmla="*/ 172 w 649"/>
              <a:gd name="T37" fmla="*/ 399 h 542"/>
              <a:gd name="T38" fmla="*/ 183 w 649"/>
              <a:gd name="T39" fmla="*/ 388 h 542"/>
              <a:gd name="T40" fmla="*/ 190 w 649"/>
              <a:gd name="T41" fmla="*/ 383 h 542"/>
              <a:gd name="T42" fmla="*/ 200 w 649"/>
              <a:gd name="T43" fmla="*/ 359 h 542"/>
              <a:gd name="T44" fmla="*/ 207 w 649"/>
              <a:gd name="T45" fmla="*/ 351 h 542"/>
              <a:gd name="T46" fmla="*/ 221 w 649"/>
              <a:gd name="T47" fmla="*/ 349 h 542"/>
              <a:gd name="T48" fmla="*/ 232 w 649"/>
              <a:gd name="T49" fmla="*/ 327 h 542"/>
              <a:gd name="T50" fmla="*/ 242 w 649"/>
              <a:gd name="T51" fmla="*/ 320 h 542"/>
              <a:gd name="T52" fmla="*/ 249 w 649"/>
              <a:gd name="T53" fmla="*/ 301 h 542"/>
              <a:gd name="T54" fmla="*/ 263 w 649"/>
              <a:gd name="T55" fmla="*/ 300 h 542"/>
              <a:gd name="T56" fmla="*/ 270 w 649"/>
              <a:gd name="T57" fmla="*/ 286 h 542"/>
              <a:gd name="T58" fmla="*/ 284 w 649"/>
              <a:gd name="T59" fmla="*/ 280 h 542"/>
              <a:gd name="T60" fmla="*/ 291 w 649"/>
              <a:gd name="T61" fmla="*/ 272 h 542"/>
              <a:gd name="T62" fmla="*/ 305 w 649"/>
              <a:gd name="T63" fmla="*/ 263 h 542"/>
              <a:gd name="T64" fmla="*/ 312 w 649"/>
              <a:gd name="T65" fmla="*/ 256 h 542"/>
              <a:gd name="T66" fmla="*/ 323 w 649"/>
              <a:gd name="T67" fmla="*/ 244 h 542"/>
              <a:gd name="T68" fmla="*/ 333 w 649"/>
              <a:gd name="T69" fmla="*/ 237 h 542"/>
              <a:gd name="T70" fmla="*/ 347 w 649"/>
              <a:gd name="T71" fmla="*/ 225 h 542"/>
              <a:gd name="T72" fmla="*/ 361 w 649"/>
              <a:gd name="T73" fmla="*/ 219 h 542"/>
              <a:gd name="T74" fmla="*/ 372 w 649"/>
              <a:gd name="T75" fmla="*/ 209 h 542"/>
              <a:gd name="T76" fmla="*/ 379 w 649"/>
              <a:gd name="T77" fmla="*/ 203 h 542"/>
              <a:gd name="T78" fmla="*/ 397 w 649"/>
              <a:gd name="T79" fmla="*/ 192 h 542"/>
              <a:gd name="T80" fmla="*/ 407 w 649"/>
              <a:gd name="T81" fmla="*/ 186 h 542"/>
              <a:gd name="T82" fmla="*/ 425 w 649"/>
              <a:gd name="T83" fmla="*/ 178 h 542"/>
              <a:gd name="T84" fmla="*/ 432 w 649"/>
              <a:gd name="T85" fmla="*/ 170 h 542"/>
              <a:gd name="T86" fmla="*/ 446 w 649"/>
              <a:gd name="T87" fmla="*/ 161 h 542"/>
              <a:gd name="T88" fmla="*/ 460 w 649"/>
              <a:gd name="T89" fmla="*/ 154 h 542"/>
              <a:gd name="T90" fmla="*/ 474 w 649"/>
              <a:gd name="T91" fmla="*/ 139 h 542"/>
              <a:gd name="T92" fmla="*/ 481 w 649"/>
              <a:gd name="T93" fmla="*/ 131 h 542"/>
              <a:gd name="T94" fmla="*/ 495 w 649"/>
              <a:gd name="T95" fmla="*/ 115 h 542"/>
              <a:gd name="T96" fmla="*/ 512 w 649"/>
              <a:gd name="T97" fmla="*/ 105 h 542"/>
              <a:gd name="T98" fmla="*/ 523 w 649"/>
              <a:gd name="T99" fmla="*/ 97 h 542"/>
              <a:gd name="T100" fmla="*/ 530 w 649"/>
              <a:gd name="T101" fmla="*/ 93 h 542"/>
              <a:gd name="T102" fmla="*/ 544 w 649"/>
              <a:gd name="T103" fmla="*/ 84 h 542"/>
              <a:gd name="T104" fmla="*/ 558 w 649"/>
              <a:gd name="T105" fmla="*/ 78 h 542"/>
              <a:gd name="T106" fmla="*/ 568 w 649"/>
              <a:gd name="T107" fmla="*/ 69 h 542"/>
              <a:gd name="T108" fmla="*/ 579 w 649"/>
              <a:gd name="T109" fmla="*/ 63 h 542"/>
              <a:gd name="T110" fmla="*/ 589 w 649"/>
              <a:gd name="T111" fmla="*/ 59 h 542"/>
              <a:gd name="T112" fmla="*/ 596 w 649"/>
              <a:gd name="T113" fmla="*/ 46 h 542"/>
              <a:gd name="T114" fmla="*/ 610 w 649"/>
              <a:gd name="T115" fmla="*/ 40 h 542"/>
              <a:gd name="T116" fmla="*/ 628 w 649"/>
              <a:gd name="T117" fmla="*/ 25 h 542"/>
              <a:gd name="T118" fmla="*/ 642 w 649"/>
              <a:gd name="T119" fmla="*/ 9 h 542"/>
              <a:gd name="T120" fmla="*/ 649 w 649"/>
              <a:gd name="T12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 h="542">
                <a:moveTo>
                  <a:pt x="0" y="542"/>
                </a:moveTo>
                <a:lnTo>
                  <a:pt x="0" y="542"/>
                </a:lnTo>
                <a:lnTo>
                  <a:pt x="0" y="542"/>
                </a:lnTo>
                <a:lnTo>
                  <a:pt x="0" y="542"/>
                </a:lnTo>
                <a:lnTo>
                  <a:pt x="0" y="542"/>
                </a:lnTo>
                <a:lnTo>
                  <a:pt x="8" y="542"/>
                </a:lnTo>
                <a:lnTo>
                  <a:pt x="8" y="542"/>
                </a:lnTo>
                <a:lnTo>
                  <a:pt x="15" y="542"/>
                </a:lnTo>
                <a:lnTo>
                  <a:pt x="15" y="541"/>
                </a:lnTo>
                <a:lnTo>
                  <a:pt x="18" y="541"/>
                </a:lnTo>
                <a:lnTo>
                  <a:pt x="18" y="541"/>
                </a:lnTo>
                <a:lnTo>
                  <a:pt x="22" y="541"/>
                </a:lnTo>
                <a:lnTo>
                  <a:pt x="22" y="540"/>
                </a:lnTo>
                <a:lnTo>
                  <a:pt x="25" y="540"/>
                </a:lnTo>
                <a:lnTo>
                  <a:pt x="25" y="534"/>
                </a:lnTo>
                <a:lnTo>
                  <a:pt x="29" y="534"/>
                </a:lnTo>
                <a:lnTo>
                  <a:pt x="29" y="534"/>
                </a:lnTo>
                <a:lnTo>
                  <a:pt x="32" y="534"/>
                </a:lnTo>
                <a:lnTo>
                  <a:pt x="32" y="533"/>
                </a:lnTo>
                <a:lnTo>
                  <a:pt x="36" y="533"/>
                </a:lnTo>
                <a:lnTo>
                  <a:pt x="36" y="533"/>
                </a:lnTo>
                <a:lnTo>
                  <a:pt x="39" y="533"/>
                </a:lnTo>
                <a:lnTo>
                  <a:pt x="39" y="530"/>
                </a:lnTo>
                <a:lnTo>
                  <a:pt x="43" y="530"/>
                </a:lnTo>
                <a:lnTo>
                  <a:pt x="43" y="530"/>
                </a:lnTo>
                <a:lnTo>
                  <a:pt x="46" y="530"/>
                </a:lnTo>
                <a:lnTo>
                  <a:pt x="46" y="530"/>
                </a:lnTo>
                <a:lnTo>
                  <a:pt x="50" y="530"/>
                </a:lnTo>
                <a:lnTo>
                  <a:pt x="50" y="519"/>
                </a:lnTo>
                <a:lnTo>
                  <a:pt x="53" y="519"/>
                </a:lnTo>
                <a:lnTo>
                  <a:pt x="53" y="518"/>
                </a:lnTo>
                <a:lnTo>
                  <a:pt x="57" y="518"/>
                </a:lnTo>
                <a:lnTo>
                  <a:pt x="57" y="517"/>
                </a:lnTo>
                <a:lnTo>
                  <a:pt x="60" y="517"/>
                </a:lnTo>
                <a:lnTo>
                  <a:pt x="60" y="516"/>
                </a:lnTo>
                <a:lnTo>
                  <a:pt x="64" y="516"/>
                </a:lnTo>
                <a:lnTo>
                  <a:pt x="64" y="515"/>
                </a:lnTo>
                <a:lnTo>
                  <a:pt x="71" y="515"/>
                </a:lnTo>
                <a:lnTo>
                  <a:pt x="71" y="513"/>
                </a:lnTo>
                <a:lnTo>
                  <a:pt x="74" y="513"/>
                </a:lnTo>
                <a:lnTo>
                  <a:pt x="74" y="499"/>
                </a:lnTo>
                <a:lnTo>
                  <a:pt x="78" y="499"/>
                </a:lnTo>
                <a:lnTo>
                  <a:pt x="78" y="499"/>
                </a:lnTo>
                <a:lnTo>
                  <a:pt x="81" y="499"/>
                </a:lnTo>
                <a:lnTo>
                  <a:pt x="81" y="494"/>
                </a:lnTo>
                <a:lnTo>
                  <a:pt x="85" y="494"/>
                </a:lnTo>
                <a:lnTo>
                  <a:pt x="85" y="492"/>
                </a:lnTo>
                <a:lnTo>
                  <a:pt x="88" y="492"/>
                </a:lnTo>
                <a:lnTo>
                  <a:pt x="88" y="489"/>
                </a:lnTo>
                <a:lnTo>
                  <a:pt x="92" y="489"/>
                </a:lnTo>
                <a:lnTo>
                  <a:pt x="92" y="486"/>
                </a:lnTo>
                <a:lnTo>
                  <a:pt x="95" y="486"/>
                </a:lnTo>
                <a:lnTo>
                  <a:pt x="95" y="483"/>
                </a:lnTo>
                <a:lnTo>
                  <a:pt x="99" y="483"/>
                </a:lnTo>
                <a:lnTo>
                  <a:pt x="99" y="467"/>
                </a:lnTo>
                <a:lnTo>
                  <a:pt x="102" y="467"/>
                </a:lnTo>
                <a:lnTo>
                  <a:pt x="102" y="465"/>
                </a:lnTo>
                <a:lnTo>
                  <a:pt x="106" y="465"/>
                </a:lnTo>
                <a:lnTo>
                  <a:pt x="106" y="463"/>
                </a:lnTo>
                <a:lnTo>
                  <a:pt x="109" y="463"/>
                </a:lnTo>
                <a:lnTo>
                  <a:pt x="109" y="463"/>
                </a:lnTo>
                <a:lnTo>
                  <a:pt x="113" y="463"/>
                </a:lnTo>
                <a:lnTo>
                  <a:pt x="113" y="461"/>
                </a:lnTo>
                <a:lnTo>
                  <a:pt x="116" y="461"/>
                </a:lnTo>
                <a:lnTo>
                  <a:pt x="116" y="457"/>
                </a:lnTo>
                <a:lnTo>
                  <a:pt x="120" y="457"/>
                </a:lnTo>
                <a:lnTo>
                  <a:pt x="120" y="454"/>
                </a:lnTo>
                <a:lnTo>
                  <a:pt x="123" y="454"/>
                </a:lnTo>
                <a:lnTo>
                  <a:pt x="123" y="444"/>
                </a:lnTo>
                <a:lnTo>
                  <a:pt x="127" y="444"/>
                </a:lnTo>
                <a:lnTo>
                  <a:pt x="127" y="443"/>
                </a:lnTo>
                <a:lnTo>
                  <a:pt x="130" y="443"/>
                </a:lnTo>
                <a:lnTo>
                  <a:pt x="130" y="441"/>
                </a:lnTo>
                <a:lnTo>
                  <a:pt x="134" y="441"/>
                </a:lnTo>
                <a:lnTo>
                  <a:pt x="134" y="440"/>
                </a:lnTo>
                <a:lnTo>
                  <a:pt x="137" y="440"/>
                </a:lnTo>
                <a:lnTo>
                  <a:pt x="137" y="439"/>
                </a:lnTo>
                <a:lnTo>
                  <a:pt x="141" y="439"/>
                </a:lnTo>
                <a:lnTo>
                  <a:pt x="141" y="438"/>
                </a:lnTo>
                <a:lnTo>
                  <a:pt x="148" y="438"/>
                </a:lnTo>
                <a:lnTo>
                  <a:pt x="148" y="422"/>
                </a:lnTo>
                <a:lnTo>
                  <a:pt x="151" y="422"/>
                </a:lnTo>
                <a:lnTo>
                  <a:pt x="151" y="422"/>
                </a:lnTo>
                <a:lnTo>
                  <a:pt x="155" y="422"/>
                </a:lnTo>
                <a:lnTo>
                  <a:pt x="155" y="418"/>
                </a:lnTo>
                <a:lnTo>
                  <a:pt x="158" y="418"/>
                </a:lnTo>
                <a:lnTo>
                  <a:pt x="158" y="416"/>
                </a:lnTo>
                <a:lnTo>
                  <a:pt x="162" y="416"/>
                </a:lnTo>
                <a:lnTo>
                  <a:pt x="162" y="410"/>
                </a:lnTo>
                <a:lnTo>
                  <a:pt x="165" y="410"/>
                </a:lnTo>
                <a:lnTo>
                  <a:pt x="165" y="409"/>
                </a:lnTo>
                <a:lnTo>
                  <a:pt x="169" y="409"/>
                </a:lnTo>
                <a:lnTo>
                  <a:pt x="169" y="406"/>
                </a:lnTo>
                <a:lnTo>
                  <a:pt x="172" y="406"/>
                </a:lnTo>
                <a:lnTo>
                  <a:pt x="172" y="399"/>
                </a:lnTo>
                <a:lnTo>
                  <a:pt x="176" y="399"/>
                </a:lnTo>
                <a:lnTo>
                  <a:pt x="176" y="392"/>
                </a:lnTo>
                <a:lnTo>
                  <a:pt x="179" y="392"/>
                </a:lnTo>
                <a:lnTo>
                  <a:pt x="179" y="388"/>
                </a:lnTo>
                <a:lnTo>
                  <a:pt x="183" y="388"/>
                </a:lnTo>
                <a:lnTo>
                  <a:pt x="183" y="387"/>
                </a:lnTo>
                <a:lnTo>
                  <a:pt x="186" y="387"/>
                </a:lnTo>
                <a:lnTo>
                  <a:pt x="186" y="385"/>
                </a:lnTo>
                <a:lnTo>
                  <a:pt x="190" y="385"/>
                </a:lnTo>
                <a:lnTo>
                  <a:pt x="190" y="383"/>
                </a:lnTo>
                <a:lnTo>
                  <a:pt x="193" y="383"/>
                </a:lnTo>
                <a:lnTo>
                  <a:pt x="193" y="381"/>
                </a:lnTo>
                <a:lnTo>
                  <a:pt x="197" y="381"/>
                </a:lnTo>
                <a:lnTo>
                  <a:pt x="197" y="359"/>
                </a:lnTo>
                <a:lnTo>
                  <a:pt x="200" y="359"/>
                </a:lnTo>
                <a:lnTo>
                  <a:pt x="200" y="358"/>
                </a:lnTo>
                <a:lnTo>
                  <a:pt x="204" y="358"/>
                </a:lnTo>
                <a:lnTo>
                  <a:pt x="204" y="352"/>
                </a:lnTo>
                <a:lnTo>
                  <a:pt x="207" y="352"/>
                </a:lnTo>
                <a:lnTo>
                  <a:pt x="207" y="351"/>
                </a:lnTo>
                <a:lnTo>
                  <a:pt x="211" y="351"/>
                </a:lnTo>
                <a:lnTo>
                  <a:pt x="211" y="350"/>
                </a:lnTo>
                <a:lnTo>
                  <a:pt x="218" y="350"/>
                </a:lnTo>
                <a:lnTo>
                  <a:pt x="218" y="349"/>
                </a:lnTo>
                <a:lnTo>
                  <a:pt x="221" y="349"/>
                </a:lnTo>
                <a:lnTo>
                  <a:pt x="221" y="335"/>
                </a:lnTo>
                <a:lnTo>
                  <a:pt x="228" y="335"/>
                </a:lnTo>
                <a:lnTo>
                  <a:pt x="228" y="329"/>
                </a:lnTo>
                <a:lnTo>
                  <a:pt x="232" y="329"/>
                </a:lnTo>
                <a:lnTo>
                  <a:pt x="232" y="327"/>
                </a:lnTo>
                <a:lnTo>
                  <a:pt x="235" y="327"/>
                </a:lnTo>
                <a:lnTo>
                  <a:pt x="235" y="327"/>
                </a:lnTo>
                <a:lnTo>
                  <a:pt x="239" y="327"/>
                </a:lnTo>
                <a:lnTo>
                  <a:pt x="239" y="320"/>
                </a:lnTo>
                <a:lnTo>
                  <a:pt x="242" y="320"/>
                </a:lnTo>
                <a:lnTo>
                  <a:pt x="242" y="317"/>
                </a:lnTo>
                <a:lnTo>
                  <a:pt x="246" y="317"/>
                </a:lnTo>
                <a:lnTo>
                  <a:pt x="246" y="302"/>
                </a:lnTo>
                <a:lnTo>
                  <a:pt x="249" y="302"/>
                </a:lnTo>
                <a:lnTo>
                  <a:pt x="249" y="301"/>
                </a:lnTo>
                <a:lnTo>
                  <a:pt x="253" y="301"/>
                </a:lnTo>
                <a:lnTo>
                  <a:pt x="253" y="301"/>
                </a:lnTo>
                <a:lnTo>
                  <a:pt x="260" y="301"/>
                </a:lnTo>
                <a:lnTo>
                  <a:pt x="260" y="300"/>
                </a:lnTo>
                <a:lnTo>
                  <a:pt x="263" y="300"/>
                </a:lnTo>
                <a:lnTo>
                  <a:pt x="263" y="294"/>
                </a:lnTo>
                <a:lnTo>
                  <a:pt x="267" y="294"/>
                </a:lnTo>
                <a:lnTo>
                  <a:pt x="267" y="293"/>
                </a:lnTo>
                <a:lnTo>
                  <a:pt x="270" y="293"/>
                </a:lnTo>
                <a:lnTo>
                  <a:pt x="270" y="286"/>
                </a:lnTo>
                <a:lnTo>
                  <a:pt x="274" y="286"/>
                </a:lnTo>
                <a:lnTo>
                  <a:pt x="274" y="281"/>
                </a:lnTo>
                <a:lnTo>
                  <a:pt x="277" y="281"/>
                </a:lnTo>
                <a:lnTo>
                  <a:pt x="277" y="280"/>
                </a:lnTo>
                <a:lnTo>
                  <a:pt x="284" y="280"/>
                </a:lnTo>
                <a:lnTo>
                  <a:pt x="284" y="277"/>
                </a:lnTo>
                <a:lnTo>
                  <a:pt x="288" y="277"/>
                </a:lnTo>
                <a:lnTo>
                  <a:pt x="288" y="276"/>
                </a:lnTo>
                <a:lnTo>
                  <a:pt x="291" y="276"/>
                </a:lnTo>
                <a:lnTo>
                  <a:pt x="291" y="272"/>
                </a:lnTo>
                <a:lnTo>
                  <a:pt x="295" y="272"/>
                </a:lnTo>
                <a:lnTo>
                  <a:pt x="295" y="264"/>
                </a:lnTo>
                <a:lnTo>
                  <a:pt x="298" y="264"/>
                </a:lnTo>
                <a:lnTo>
                  <a:pt x="298" y="263"/>
                </a:lnTo>
                <a:lnTo>
                  <a:pt x="305" y="263"/>
                </a:lnTo>
                <a:lnTo>
                  <a:pt x="305" y="260"/>
                </a:lnTo>
                <a:lnTo>
                  <a:pt x="309" y="260"/>
                </a:lnTo>
                <a:lnTo>
                  <a:pt x="309" y="259"/>
                </a:lnTo>
                <a:lnTo>
                  <a:pt x="312" y="259"/>
                </a:lnTo>
                <a:lnTo>
                  <a:pt x="312" y="256"/>
                </a:lnTo>
                <a:lnTo>
                  <a:pt x="316" y="256"/>
                </a:lnTo>
                <a:lnTo>
                  <a:pt x="316" y="255"/>
                </a:lnTo>
                <a:lnTo>
                  <a:pt x="319" y="255"/>
                </a:lnTo>
                <a:lnTo>
                  <a:pt x="319" y="244"/>
                </a:lnTo>
                <a:lnTo>
                  <a:pt x="323" y="244"/>
                </a:lnTo>
                <a:lnTo>
                  <a:pt x="323" y="241"/>
                </a:lnTo>
                <a:lnTo>
                  <a:pt x="326" y="241"/>
                </a:lnTo>
                <a:lnTo>
                  <a:pt x="326" y="237"/>
                </a:lnTo>
                <a:lnTo>
                  <a:pt x="333" y="237"/>
                </a:lnTo>
                <a:lnTo>
                  <a:pt x="333" y="237"/>
                </a:lnTo>
                <a:lnTo>
                  <a:pt x="337" y="237"/>
                </a:lnTo>
                <a:lnTo>
                  <a:pt x="337" y="236"/>
                </a:lnTo>
                <a:lnTo>
                  <a:pt x="344" y="236"/>
                </a:lnTo>
                <a:lnTo>
                  <a:pt x="344" y="225"/>
                </a:lnTo>
                <a:lnTo>
                  <a:pt x="347" y="225"/>
                </a:lnTo>
                <a:lnTo>
                  <a:pt x="347" y="224"/>
                </a:lnTo>
                <a:lnTo>
                  <a:pt x="358" y="224"/>
                </a:lnTo>
                <a:lnTo>
                  <a:pt x="358" y="223"/>
                </a:lnTo>
                <a:lnTo>
                  <a:pt x="361" y="223"/>
                </a:lnTo>
                <a:lnTo>
                  <a:pt x="361" y="219"/>
                </a:lnTo>
                <a:lnTo>
                  <a:pt x="365" y="219"/>
                </a:lnTo>
                <a:lnTo>
                  <a:pt x="365" y="216"/>
                </a:lnTo>
                <a:lnTo>
                  <a:pt x="368" y="216"/>
                </a:lnTo>
                <a:lnTo>
                  <a:pt x="368" y="209"/>
                </a:lnTo>
                <a:lnTo>
                  <a:pt x="372" y="209"/>
                </a:lnTo>
                <a:lnTo>
                  <a:pt x="372" y="208"/>
                </a:lnTo>
                <a:lnTo>
                  <a:pt x="375" y="208"/>
                </a:lnTo>
                <a:lnTo>
                  <a:pt x="375" y="205"/>
                </a:lnTo>
                <a:lnTo>
                  <a:pt x="379" y="205"/>
                </a:lnTo>
                <a:lnTo>
                  <a:pt x="379" y="203"/>
                </a:lnTo>
                <a:lnTo>
                  <a:pt x="389" y="203"/>
                </a:lnTo>
                <a:lnTo>
                  <a:pt x="389" y="203"/>
                </a:lnTo>
                <a:lnTo>
                  <a:pt x="393" y="203"/>
                </a:lnTo>
                <a:lnTo>
                  <a:pt x="393" y="192"/>
                </a:lnTo>
                <a:lnTo>
                  <a:pt x="397" y="192"/>
                </a:lnTo>
                <a:lnTo>
                  <a:pt x="397" y="191"/>
                </a:lnTo>
                <a:lnTo>
                  <a:pt x="400" y="191"/>
                </a:lnTo>
                <a:lnTo>
                  <a:pt x="400" y="188"/>
                </a:lnTo>
                <a:lnTo>
                  <a:pt x="407" y="188"/>
                </a:lnTo>
                <a:lnTo>
                  <a:pt x="407" y="186"/>
                </a:lnTo>
                <a:lnTo>
                  <a:pt x="411" y="186"/>
                </a:lnTo>
                <a:lnTo>
                  <a:pt x="411" y="185"/>
                </a:lnTo>
                <a:lnTo>
                  <a:pt x="418" y="185"/>
                </a:lnTo>
                <a:lnTo>
                  <a:pt x="418" y="178"/>
                </a:lnTo>
                <a:lnTo>
                  <a:pt x="425" y="178"/>
                </a:lnTo>
                <a:lnTo>
                  <a:pt x="425" y="176"/>
                </a:lnTo>
                <a:lnTo>
                  <a:pt x="428" y="176"/>
                </a:lnTo>
                <a:lnTo>
                  <a:pt x="428" y="173"/>
                </a:lnTo>
                <a:lnTo>
                  <a:pt x="432" y="173"/>
                </a:lnTo>
                <a:lnTo>
                  <a:pt x="432" y="170"/>
                </a:lnTo>
                <a:lnTo>
                  <a:pt x="435" y="170"/>
                </a:lnTo>
                <a:lnTo>
                  <a:pt x="435" y="168"/>
                </a:lnTo>
                <a:lnTo>
                  <a:pt x="442" y="168"/>
                </a:lnTo>
                <a:lnTo>
                  <a:pt x="442" y="161"/>
                </a:lnTo>
                <a:lnTo>
                  <a:pt x="446" y="161"/>
                </a:lnTo>
                <a:lnTo>
                  <a:pt x="446" y="160"/>
                </a:lnTo>
                <a:lnTo>
                  <a:pt x="449" y="160"/>
                </a:lnTo>
                <a:lnTo>
                  <a:pt x="449" y="155"/>
                </a:lnTo>
                <a:lnTo>
                  <a:pt x="460" y="155"/>
                </a:lnTo>
                <a:lnTo>
                  <a:pt x="460" y="154"/>
                </a:lnTo>
                <a:lnTo>
                  <a:pt x="463" y="154"/>
                </a:lnTo>
                <a:lnTo>
                  <a:pt x="463" y="151"/>
                </a:lnTo>
                <a:lnTo>
                  <a:pt x="467" y="151"/>
                </a:lnTo>
                <a:lnTo>
                  <a:pt x="467" y="139"/>
                </a:lnTo>
                <a:lnTo>
                  <a:pt x="474" y="139"/>
                </a:lnTo>
                <a:lnTo>
                  <a:pt x="474" y="136"/>
                </a:lnTo>
                <a:lnTo>
                  <a:pt x="477" y="136"/>
                </a:lnTo>
                <a:lnTo>
                  <a:pt x="477" y="134"/>
                </a:lnTo>
                <a:lnTo>
                  <a:pt x="481" y="134"/>
                </a:lnTo>
                <a:lnTo>
                  <a:pt x="481" y="131"/>
                </a:lnTo>
                <a:lnTo>
                  <a:pt x="488" y="131"/>
                </a:lnTo>
                <a:lnTo>
                  <a:pt x="488" y="128"/>
                </a:lnTo>
                <a:lnTo>
                  <a:pt x="491" y="128"/>
                </a:lnTo>
                <a:lnTo>
                  <a:pt x="491" y="115"/>
                </a:lnTo>
                <a:lnTo>
                  <a:pt x="495" y="115"/>
                </a:lnTo>
                <a:lnTo>
                  <a:pt x="495" y="110"/>
                </a:lnTo>
                <a:lnTo>
                  <a:pt x="509" y="110"/>
                </a:lnTo>
                <a:lnTo>
                  <a:pt x="509" y="109"/>
                </a:lnTo>
                <a:lnTo>
                  <a:pt x="512" y="109"/>
                </a:lnTo>
                <a:lnTo>
                  <a:pt x="512" y="105"/>
                </a:lnTo>
                <a:lnTo>
                  <a:pt x="516" y="105"/>
                </a:lnTo>
                <a:lnTo>
                  <a:pt x="516" y="100"/>
                </a:lnTo>
                <a:lnTo>
                  <a:pt x="519" y="100"/>
                </a:lnTo>
                <a:lnTo>
                  <a:pt x="519" y="97"/>
                </a:lnTo>
                <a:lnTo>
                  <a:pt x="523" y="97"/>
                </a:lnTo>
                <a:lnTo>
                  <a:pt x="523" y="96"/>
                </a:lnTo>
                <a:lnTo>
                  <a:pt x="526" y="96"/>
                </a:lnTo>
                <a:lnTo>
                  <a:pt x="526" y="93"/>
                </a:lnTo>
                <a:lnTo>
                  <a:pt x="530" y="93"/>
                </a:lnTo>
                <a:lnTo>
                  <a:pt x="530" y="93"/>
                </a:lnTo>
                <a:lnTo>
                  <a:pt x="533" y="93"/>
                </a:lnTo>
                <a:lnTo>
                  <a:pt x="533" y="89"/>
                </a:lnTo>
                <a:lnTo>
                  <a:pt x="540" y="89"/>
                </a:lnTo>
                <a:lnTo>
                  <a:pt x="540" y="84"/>
                </a:lnTo>
                <a:lnTo>
                  <a:pt x="544" y="84"/>
                </a:lnTo>
                <a:lnTo>
                  <a:pt x="544" y="84"/>
                </a:lnTo>
                <a:lnTo>
                  <a:pt x="547" y="84"/>
                </a:lnTo>
                <a:lnTo>
                  <a:pt x="547" y="82"/>
                </a:lnTo>
                <a:lnTo>
                  <a:pt x="558" y="82"/>
                </a:lnTo>
                <a:lnTo>
                  <a:pt x="558" y="78"/>
                </a:lnTo>
                <a:lnTo>
                  <a:pt x="561" y="78"/>
                </a:lnTo>
                <a:lnTo>
                  <a:pt x="561" y="76"/>
                </a:lnTo>
                <a:lnTo>
                  <a:pt x="565" y="76"/>
                </a:lnTo>
                <a:lnTo>
                  <a:pt x="565" y="69"/>
                </a:lnTo>
                <a:lnTo>
                  <a:pt x="568" y="69"/>
                </a:lnTo>
                <a:lnTo>
                  <a:pt x="568" y="67"/>
                </a:lnTo>
                <a:lnTo>
                  <a:pt x="575" y="67"/>
                </a:lnTo>
                <a:lnTo>
                  <a:pt x="575" y="65"/>
                </a:lnTo>
                <a:lnTo>
                  <a:pt x="579" y="65"/>
                </a:lnTo>
                <a:lnTo>
                  <a:pt x="579" y="63"/>
                </a:lnTo>
                <a:lnTo>
                  <a:pt x="582" y="63"/>
                </a:lnTo>
                <a:lnTo>
                  <a:pt x="582" y="60"/>
                </a:lnTo>
                <a:lnTo>
                  <a:pt x="586" y="60"/>
                </a:lnTo>
                <a:lnTo>
                  <a:pt x="586" y="59"/>
                </a:lnTo>
                <a:lnTo>
                  <a:pt x="589" y="59"/>
                </a:lnTo>
                <a:lnTo>
                  <a:pt x="589" y="51"/>
                </a:lnTo>
                <a:lnTo>
                  <a:pt x="593" y="51"/>
                </a:lnTo>
                <a:lnTo>
                  <a:pt x="593" y="49"/>
                </a:lnTo>
                <a:lnTo>
                  <a:pt x="596" y="49"/>
                </a:lnTo>
                <a:lnTo>
                  <a:pt x="596" y="46"/>
                </a:lnTo>
                <a:lnTo>
                  <a:pt x="600" y="46"/>
                </a:lnTo>
                <a:lnTo>
                  <a:pt x="600" y="42"/>
                </a:lnTo>
                <a:lnTo>
                  <a:pt x="603" y="42"/>
                </a:lnTo>
                <a:lnTo>
                  <a:pt x="603" y="40"/>
                </a:lnTo>
                <a:lnTo>
                  <a:pt x="610" y="40"/>
                </a:lnTo>
                <a:lnTo>
                  <a:pt x="610" y="37"/>
                </a:lnTo>
                <a:lnTo>
                  <a:pt x="614" y="37"/>
                </a:lnTo>
                <a:lnTo>
                  <a:pt x="614" y="30"/>
                </a:lnTo>
                <a:lnTo>
                  <a:pt x="628" y="30"/>
                </a:lnTo>
                <a:lnTo>
                  <a:pt x="628" y="25"/>
                </a:lnTo>
                <a:lnTo>
                  <a:pt x="631" y="25"/>
                </a:lnTo>
                <a:lnTo>
                  <a:pt x="631" y="23"/>
                </a:lnTo>
                <a:lnTo>
                  <a:pt x="638" y="23"/>
                </a:lnTo>
                <a:lnTo>
                  <a:pt x="638" y="9"/>
                </a:lnTo>
                <a:lnTo>
                  <a:pt x="642" y="9"/>
                </a:lnTo>
                <a:lnTo>
                  <a:pt x="642" y="7"/>
                </a:lnTo>
                <a:lnTo>
                  <a:pt x="645" y="7"/>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sp>
        <p:nvSpPr>
          <p:cNvPr id="8" name="Line 7"/>
          <p:cNvSpPr>
            <a:spLocks noChangeShapeType="1"/>
          </p:cNvSpPr>
          <p:nvPr/>
        </p:nvSpPr>
        <p:spPr bwMode="auto">
          <a:xfrm>
            <a:off x="2311399" y="5433965"/>
            <a:ext cx="4876800"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9" name="Line 8"/>
          <p:cNvSpPr>
            <a:spLocks noChangeShapeType="1"/>
          </p:cNvSpPr>
          <p:nvPr/>
        </p:nvSpPr>
        <p:spPr bwMode="auto">
          <a:xfrm>
            <a:off x="2311399"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0" name="Line 9"/>
          <p:cNvSpPr>
            <a:spLocks noChangeShapeType="1"/>
          </p:cNvSpPr>
          <p:nvPr/>
        </p:nvSpPr>
        <p:spPr bwMode="auto">
          <a:xfrm>
            <a:off x="3127374"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1" name="Line 10"/>
          <p:cNvSpPr>
            <a:spLocks noChangeShapeType="1"/>
          </p:cNvSpPr>
          <p:nvPr/>
        </p:nvSpPr>
        <p:spPr bwMode="auto">
          <a:xfrm>
            <a:off x="3943349"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2" name="Line 11"/>
          <p:cNvSpPr>
            <a:spLocks noChangeShapeType="1"/>
          </p:cNvSpPr>
          <p:nvPr/>
        </p:nvSpPr>
        <p:spPr bwMode="auto">
          <a:xfrm>
            <a:off x="4749799"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3" name="Line 12"/>
          <p:cNvSpPr>
            <a:spLocks noChangeShapeType="1"/>
          </p:cNvSpPr>
          <p:nvPr/>
        </p:nvSpPr>
        <p:spPr bwMode="auto">
          <a:xfrm>
            <a:off x="5565774"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4" name="Line 13"/>
          <p:cNvSpPr>
            <a:spLocks noChangeShapeType="1"/>
          </p:cNvSpPr>
          <p:nvPr/>
        </p:nvSpPr>
        <p:spPr bwMode="auto">
          <a:xfrm>
            <a:off x="6380162"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5" name="Line 14"/>
          <p:cNvSpPr>
            <a:spLocks noChangeShapeType="1"/>
          </p:cNvSpPr>
          <p:nvPr/>
        </p:nvSpPr>
        <p:spPr bwMode="auto">
          <a:xfrm>
            <a:off x="7188199" y="5433965"/>
            <a:ext cx="0" cy="67919"/>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6" name="Rectangle 15"/>
          <p:cNvSpPr>
            <a:spLocks noChangeArrowheads="1"/>
          </p:cNvSpPr>
          <p:nvPr/>
        </p:nvSpPr>
        <p:spPr bwMode="auto">
          <a:xfrm>
            <a:off x="2235199"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3051174"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3867149"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673599"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5489574"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6303962"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7111999" y="5581513"/>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Line 22"/>
          <p:cNvSpPr>
            <a:spLocks noChangeShapeType="1"/>
          </p:cNvSpPr>
          <p:nvPr/>
        </p:nvSpPr>
        <p:spPr bwMode="auto">
          <a:xfrm flipV="1">
            <a:off x="2120899" y="2084869"/>
            <a:ext cx="0" cy="3220286"/>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4" name="Line 23"/>
          <p:cNvSpPr>
            <a:spLocks noChangeShapeType="1"/>
          </p:cNvSpPr>
          <p:nvPr/>
        </p:nvSpPr>
        <p:spPr bwMode="auto">
          <a:xfrm flipH="1">
            <a:off x="2030412" y="5305154"/>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5" name="Line 24"/>
          <p:cNvSpPr>
            <a:spLocks noChangeShapeType="1"/>
          </p:cNvSpPr>
          <p:nvPr/>
        </p:nvSpPr>
        <p:spPr bwMode="auto">
          <a:xfrm flipH="1">
            <a:off x="2030412" y="4771172"/>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6" name="Line 25"/>
          <p:cNvSpPr>
            <a:spLocks noChangeShapeType="1"/>
          </p:cNvSpPr>
          <p:nvPr/>
        </p:nvSpPr>
        <p:spPr bwMode="auto">
          <a:xfrm flipH="1">
            <a:off x="2030412" y="4231335"/>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7" name="Line 26"/>
          <p:cNvSpPr>
            <a:spLocks noChangeShapeType="1"/>
          </p:cNvSpPr>
          <p:nvPr/>
        </p:nvSpPr>
        <p:spPr bwMode="auto">
          <a:xfrm flipH="1">
            <a:off x="2030412" y="3692669"/>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8" name="Line 27"/>
          <p:cNvSpPr>
            <a:spLocks noChangeShapeType="1"/>
          </p:cNvSpPr>
          <p:nvPr/>
        </p:nvSpPr>
        <p:spPr bwMode="auto">
          <a:xfrm flipH="1">
            <a:off x="2030412" y="3158687"/>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9" name="Line 28"/>
          <p:cNvSpPr>
            <a:spLocks noChangeShapeType="1"/>
          </p:cNvSpPr>
          <p:nvPr/>
        </p:nvSpPr>
        <p:spPr bwMode="auto">
          <a:xfrm flipH="1">
            <a:off x="2030412" y="2618850"/>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30" name="Line 29"/>
          <p:cNvSpPr>
            <a:spLocks noChangeShapeType="1"/>
          </p:cNvSpPr>
          <p:nvPr/>
        </p:nvSpPr>
        <p:spPr bwMode="auto">
          <a:xfrm flipH="1">
            <a:off x="2030412" y="2084869"/>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31" name="Rectangle 30"/>
          <p:cNvSpPr>
            <a:spLocks noChangeArrowheads="1"/>
          </p:cNvSpPr>
          <p:nvPr/>
        </p:nvSpPr>
        <p:spPr bwMode="auto">
          <a:xfrm>
            <a:off x="1655762" y="5209125"/>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4" name="Rectangle 31"/>
          <p:cNvSpPr>
            <a:spLocks noChangeArrowheads="1"/>
          </p:cNvSpPr>
          <p:nvPr/>
        </p:nvSpPr>
        <p:spPr bwMode="auto">
          <a:xfrm>
            <a:off x="1655762" y="46751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5" name="Rectangle 32"/>
          <p:cNvSpPr>
            <a:spLocks noChangeArrowheads="1"/>
          </p:cNvSpPr>
          <p:nvPr/>
        </p:nvSpPr>
        <p:spPr bwMode="auto">
          <a:xfrm>
            <a:off x="1655762" y="4135307"/>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7" name="Rectangle 33"/>
          <p:cNvSpPr>
            <a:spLocks noChangeArrowheads="1"/>
          </p:cNvSpPr>
          <p:nvPr/>
        </p:nvSpPr>
        <p:spPr bwMode="auto">
          <a:xfrm>
            <a:off x="1655762" y="3596641"/>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8" name="Rectangle 34"/>
          <p:cNvSpPr>
            <a:spLocks noChangeArrowheads="1"/>
          </p:cNvSpPr>
          <p:nvPr/>
        </p:nvSpPr>
        <p:spPr bwMode="auto">
          <a:xfrm>
            <a:off x="1655762" y="3062659"/>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9" name="Rectangle 35"/>
          <p:cNvSpPr>
            <a:spLocks noChangeArrowheads="1"/>
          </p:cNvSpPr>
          <p:nvPr/>
        </p:nvSpPr>
        <p:spPr bwMode="auto">
          <a:xfrm>
            <a:off x="1655762" y="2522822"/>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0" name="Rectangle 36"/>
          <p:cNvSpPr>
            <a:spLocks noChangeArrowheads="1"/>
          </p:cNvSpPr>
          <p:nvPr/>
        </p:nvSpPr>
        <p:spPr bwMode="auto">
          <a:xfrm>
            <a:off x="1655762" y="1988840"/>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1" name="Rectangle 37"/>
          <p:cNvSpPr>
            <a:spLocks noChangeArrowheads="1"/>
          </p:cNvSpPr>
          <p:nvPr/>
        </p:nvSpPr>
        <p:spPr bwMode="auto">
          <a:xfrm>
            <a:off x="2120899" y="1954886"/>
            <a:ext cx="5265738" cy="3479079"/>
          </a:xfrm>
          <a:prstGeom prst="rect">
            <a:avLst/>
          </a:prstGeom>
          <a:noFill/>
          <a:ln w="1905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62472" name="Rectangle 38"/>
          <p:cNvSpPr>
            <a:spLocks noChangeArrowheads="1"/>
          </p:cNvSpPr>
          <p:nvPr/>
        </p:nvSpPr>
        <p:spPr bwMode="auto">
          <a:xfrm>
            <a:off x="2555776" y="5850846"/>
            <a:ext cx="40324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mois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depuis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l’entrée</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dans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l’étude</a:t>
            </a:r>
            <a:endPar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endParaRPr>
          </a:p>
        </p:txBody>
      </p:sp>
      <p:sp>
        <p:nvSpPr>
          <p:cNvPr id="62473" name="Rectangle 39"/>
          <p:cNvSpPr>
            <a:spLocks noChangeArrowheads="1"/>
          </p:cNvSpPr>
          <p:nvPr/>
        </p:nvSpPr>
        <p:spPr bwMode="auto">
          <a:xfrm rot="16200000">
            <a:off x="261880" y="3063827"/>
            <a:ext cx="18816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probabilité</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62474" name="Freeform 40"/>
          <p:cNvSpPr>
            <a:spLocks/>
          </p:cNvSpPr>
          <p:nvPr/>
        </p:nvSpPr>
        <p:spPr bwMode="auto">
          <a:xfrm>
            <a:off x="2311399" y="2084869"/>
            <a:ext cx="4945063" cy="3220286"/>
          </a:xfrm>
          <a:custGeom>
            <a:avLst/>
            <a:gdLst>
              <a:gd name="T0" fmla="*/ 8 w 649"/>
              <a:gd name="T1" fmla="*/ 573 h 573"/>
              <a:gd name="T2" fmla="*/ 18 w 649"/>
              <a:gd name="T3" fmla="*/ 573 h 573"/>
              <a:gd name="T4" fmla="*/ 32 w 649"/>
              <a:gd name="T5" fmla="*/ 569 h 573"/>
              <a:gd name="T6" fmla="*/ 46 w 649"/>
              <a:gd name="T7" fmla="*/ 565 h 573"/>
              <a:gd name="T8" fmla="*/ 57 w 649"/>
              <a:gd name="T9" fmla="*/ 547 h 573"/>
              <a:gd name="T10" fmla="*/ 71 w 649"/>
              <a:gd name="T11" fmla="*/ 544 h 573"/>
              <a:gd name="T12" fmla="*/ 81 w 649"/>
              <a:gd name="T13" fmla="*/ 532 h 573"/>
              <a:gd name="T14" fmla="*/ 95 w 649"/>
              <a:gd name="T15" fmla="*/ 528 h 573"/>
              <a:gd name="T16" fmla="*/ 106 w 649"/>
              <a:gd name="T17" fmla="*/ 513 h 573"/>
              <a:gd name="T18" fmla="*/ 116 w 649"/>
              <a:gd name="T19" fmla="*/ 506 h 573"/>
              <a:gd name="T20" fmla="*/ 127 w 649"/>
              <a:gd name="T21" fmla="*/ 488 h 573"/>
              <a:gd name="T22" fmla="*/ 137 w 649"/>
              <a:gd name="T23" fmla="*/ 482 h 573"/>
              <a:gd name="T24" fmla="*/ 148 w 649"/>
              <a:gd name="T25" fmla="*/ 476 h 573"/>
              <a:gd name="T26" fmla="*/ 158 w 649"/>
              <a:gd name="T27" fmla="*/ 454 h 573"/>
              <a:gd name="T28" fmla="*/ 169 w 649"/>
              <a:gd name="T29" fmla="*/ 448 h 573"/>
              <a:gd name="T30" fmla="*/ 179 w 649"/>
              <a:gd name="T31" fmla="*/ 428 h 573"/>
              <a:gd name="T32" fmla="*/ 190 w 649"/>
              <a:gd name="T33" fmla="*/ 422 h 573"/>
              <a:gd name="T34" fmla="*/ 200 w 649"/>
              <a:gd name="T35" fmla="*/ 400 h 573"/>
              <a:gd name="T36" fmla="*/ 211 w 649"/>
              <a:gd name="T37" fmla="*/ 396 h 573"/>
              <a:gd name="T38" fmla="*/ 221 w 649"/>
              <a:gd name="T39" fmla="*/ 391 h 573"/>
              <a:gd name="T40" fmla="*/ 232 w 649"/>
              <a:gd name="T41" fmla="*/ 371 h 573"/>
              <a:gd name="T42" fmla="*/ 242 w 649"/>
              <a:gd name="T43" fmla="*/ 363 h 573"/>
              <a:gd name="T44" fmla="*/ 253 w 649"/>
              <a:gd name="T45" fmla="*/ 345 h 573"/>
              <a:gd name="T46" fmla="*/ 267 w 649"/>
              <a:gd name="T47" fmla="*/ 338 h 573"/>
              <a:gd name="T48" fmla="*/ 277 w 649"/>
              <a:gd name="T49" fmla="*/ 322 h 573"/>
              <a:gd name="T50" fmla="*/ 288 w 649"/>
              <a:gd name="T51" fmla="*/ 316 h 573"/>
              <a:gd name="T52" fmla="*/ 298 w 649"/>
              <a:gd name="T53" fmla="*/ 293 h 573"/>
              <a:gd name="T54" fmla="*/ 309 w 649"/>
              <a:gd name="T55" fmla="*/ 288 h 573"/>
              <a:gd name="T56" fmla="*/ 319 w 649"/>
              <a:gd name="T57" fmla="*/ 281 h 573"/>
              <a:gd name="T58" fmla="*/ 330 w 649"/>
              <a:gd name="T59" fmla="*/ 263 h 573"/>
              <a:gd name="T60" fmla="*/ 340 w 649"/>
              <a:gd name="T61" fmla="*/ 256 h 573"/>
              <a:gd name="T62" fmla="*/ 354 w 649"/>
              <a:gd name="T63" fmla="*/ 248 h 573"/>
              <a:gd name="T64" fmla="*/ 368 w 649"/>
              <a:gd name="T65" fmla="*/ 245 h 573"/>
              <a:gd name="T66" fmla="*/ 379 w 649"/>
              <a:gd name="T67" fmla="*/ 231 h 573"/>
              <a:gd name="T68" fmla="*/ 389 w 649"/>
              <a:gd name="T69" fmla="*/ 222 h 573"/>
              <a:gd name="T70" fmla="*/ 400 w 649"/>
              <a:gd name="T71" fmla="*/ 207 h 573"/>
              <a:gd name="T72" fmla="*/ 411 w 649"/>
              <a:gd name="T73" fmla="*/ 201 h 573"/>
              <a:gd name="T74" fmla="*/ 421 w 649"/>
              <a:gd name="T75" fmla="*/ 189 h 573"/>
              <a:gd name="T76" fmla="*/ 432 w 649"/>
              <a:gd name="T77" fmla="*/ 183 h 573"/>
              <a:gd name="T78" fmla="*/ 442 w 649"/>
              <a:gd name="T79" fmla="*/ 178 h 573"/>
              <a:gd name="T80" fmla="*/ 453 w 649"/>
              <a:gd name="T81" fmla="*/ 160 h 573"/>
              <a:gd name="T82" fmla="*/ 463 w 649"/>
              <a:gd name="T83" fmla="*/ 153 h 573"/>
              <a:gd name="T84" fmla="*/ 474 w 649"/>
              <a:gd name="T85" fmla="*/ 141 h 573"/>
              <a:gd name="T86" fmla="*/ 484 w 649"/>
              <a:gd name="T87" fmla="*/ 133 h 573"/>
              <a:gd name="T88" fmla="*/ 495 w 649"/>
              <a:gd name="T89" fmla="*/ 120 h 573"/>
              <a:gd name="T90" fmla="*/ 505 w 649"/>
              <a:gd name="T91" fmla="*/ 111 h 573"/>
              <a:gd name="T92" fmla="*/ 516 w 649"/>
              <a:gd name="T93" fmla="*/ 107 h 573"/>
              <a:gd name="T94" fmla="*/ 530 w 649"/>
              <a:gd name="T95" fmla="*/ 92 h 573"/>
              <a:gd name="T96" fmla="*/ 540 w 649"/>
              <a:gd name="T97" fmla="*/ 85 h 573"/>
              <a:gd name="T98" fmla="*/ 551 w 649"/>
              <a:gd name="T99" fmla="*/ 74 h 573"/>
              <a:gd name="T100" fmla="*/ 561 w 649"/>
              <a:gd name="T101" fmla="*/ 69 h 573"/>
              <a:gd name="T102" fmla="*/ 572 w 649"/>
              <a:gd name="T103" fmla="*/ 53 h 573"/>
              <a:gd name="T104" fmla="*/ 582 w 649"/>
              <a:gd name="T105" fmla="*/ 50 h 573"/>
              <a:gd name="T106" fmla="*/ 596 w 649"/>
              <a:gd name="T107" fmla="*/ 42 h 573"/>
              <a:gd name="T108" fmla="*/ 607 w 649"/>
              <a:gd name="T109" fmla="*/ 38 h 573"/>
              <a:gd name="T110" fmla="*/ 617 w 649"/>
              <a:gd name="T111" fmla="*/ 27 h 573"/>
              <a:gd name="T112" fmla="*/ 631 w 649"/>
              <a:gd name="T113" fmla="*/ 19 h 573"/>
              <a:gd name="T114" fmla="*/ 642 w 649"/>
              <a:gd name="T115" fmla="*/ 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573">
                <a:moveTo>
                  <a:pt x="0" y="573"/>
                </a:moveTo>
                <a:lnTo>
                  <a:pt x="0" y="573"/>
                </a:lnTo>
                <a:lnTo>
                  <a:pt x="0" y="573"/>
                </a:lnTo>
                <a:lnTo>
                  <a:pt x="4" y="573"/>
                </a:lnTo>
                <a:lnTo>
                  <a:pt x="4" y="573"/>
                </a:lnTo>
                <a:lnTo>
                  <a:pt x="8" y="573"/>
                </a:lnTo>
                <a:lnTo>
                  <a:pt x="8" y="573"/>
                </a:lnTo>
                <a:lnTo>
                  <a:pt x="11" y="573"/>
                </a:lnTo>
                <a:lnTo>
                  <a:pt x="11" y="573"/>
                </a:lnTo>
                <a:lnTo>
                  <a:pt x="15" y="573"/>
                </a:lnTo>
                <a:lnTo>
                  <a:pt x="15" y="573"/>
                </a:lnTo>
                <a:lnTo>
                  <a:pt x="18" y="573"/>
                </a:lnTo>
                <a:lnTo>
                  <a:pt x="18" y="573"/>
                </a:lnTo>
                <a:lnTo>
                  <a:pt x="25" y="573"/>
                </a:lnTo>
                <a:lnTo>
                  <a:pt x="25" y="570"/>
                </a:lnTo>
                <a:lnTo>
                  <a:pt x="29" y="570"/>
                </a:lnTo>
                <a:lnTo>
                  <a:pt x="29" y="569"/>
                </a:lnTo>
                <a:lnTo>
                  <a:pt x="32" y="569"/>
                </a:lnTo>
                <a:lnTo>
                  <a:pt x="32" y="569"/>
                </a:lnTo>
                <a:lnTo>
                  <a:pt x="39" y="569"/>
                </a:lnTo>
                <a:lnTo>
                  <a:pt x="39" y="566"/>
                </a:lnTo>
                <a:lnTo>
                  <a:pt x="43" y="566"/>
                </a:lnTo>
                <a:lnTo>
                  <a:pt x="43" y="565"/>
                </a:lnTo>
                <a:lnTo>
                  <a:pt x="46" y="565"/>
                </a:lnTo>
                <a:lnTo>
                  <a:pt x="46" y="564"/>
                </a:lnTo>
                <a:lnTo>
                  <a:pt x="50" y="564"/>
                </a:lnTo>
                <a:lnTo>
                  <a:pt x="50" y="549"/>
                </a:lnTo>
                <a:lnTo>
                  <a:pt x="53" y="549"/>
                </a:lnTo>
                <a:lnTo>
                  <a:pt x="53" y="547"/>
                </a:lnTo>
                <a:lnTo>
                  <a:pt x="57" y="547"/>
                </a:lnTo>
                <a:lnTo>
                  <a:pt x="57" y="547"/>
                </a:lnTo>
                <a:lnTo>
                  <a:pt x="64" y="547"/>
                </a:lnTo>
                <a:lnTo>
                  <a:pt x="64" y="545"/>
                </a:lnTo>
                <a:lnTo>
                  <a:pt x="67" y="545"/>
                </a:lnTo>
                <a:lnTo>
                  <a:pt x="67" y="544"/>
                </a:lnTo>
                <a:lnTo>
                  <a:pt x="71" y="544"/>
                </a:lnTo>
                <a:lnTo>
                  <a:pt x="71" y="541"/>
                </a:lnTo>
                <a:lnTo>
                  <a:pt x="74" y="541"/>
                </a:lnTo>
                <a:lnTo>
                  <a:pt x="74" y="533"/>
                </a:lnTo>
                <a:lnTo>
                  <a:pt x="78" y="533"/>
                </a:lnTo>
                <a:lnTo>
                  <a:pt x="78" y="532"/>
                </a:lnTo>
                <a:lnTo>
                  <a:pt x="81" y="532"/>
                </a:lnTo>
                <a:lnTo>
                  <a:pt x="81" y="531"/>
                </a:lnTo>
                <a:lnTo>
                  <a:pt x="85" y="531"/>
                </a:lnTo>
                <a:lnTo>
                  <a:pt x="85" y="529"/>
                </a:lnTo>
                <a:lnTo>
                  <a:pt x="88" y="529"/>
                </a:lnTo>
                <a:lnTo>
                  <a:pt x="88" y="528"/>
                </a:lnTo>
                <a:lnTo>
                  <a:pt x="95" y="528"/>
                </a:lnTo>
                <a:lnTo>
                  <a:pt x="95" y="527"/>
                </a:lnTo>
                <a:lnTo>
                  <a:pt x="99" y="527"/>
                </a:lnTo>
                <a:lnTo>
                  <a:pt x="99" y="516"/>
                </a:lnTo>
                <a:lnTo>
                  <a:pt x="102" y="516"/>
                </a:lnTo>
                <a:lnTo>
                  <a:pt x="102" y="513"/>
                </a:lnTo>
                <a:lnTo>
                  <a:pt x="106" y="513"/>
                </a:lnTo>
                <a:lnTo>
                  <a:pt x="106" y="510"/>
                </a:lnTo>
                <a:lnTo>
                  <a:pt x="109" y="510"/>
                </a:lnTo>
                <a:lnTo>
                  <a:pt x="109" y="507"/>
                </a:lnTo>
                <a:lnTo>
                  <a:pt x="113" y="507"/>
                </a:lnTo>
                <a:lnTo>
                  <a:pt x="113" y="506"/>
                </a:lnTo>
                <a:lnTo>
                  <a:pt x="116" y="506"/>
                </a:lnTo>
                <a:lnTo>
                  <a:pt x="116" y="505"/>
                </a:lnTo>
                <a:lnTo>
                  <a:pt x="120" y="505"/>
                </a:lnTo>
                <a:lnTo>
                  <a:pt x="120" y="502"/>
                </a:lnTo>
                <a:lnTo>
                  <a:pt x="123" y="502"/>
                </a:lnTo>
                <a:lnTo>
                  <a:pt x="123" y="488"/>
                </a:lnTo>
                <a:lnTo>
                  <a:pt x="127" y="488"/>
                </a:lnTo>
                <a:lnTo>
                  <a:pt x="127" y="487"/>
                </a:lnTo>
                <a:lnTo>
                  <a:pt x="130" y="487"/>
                </a:lnTo>
                <a:lnTo>
                  <a:pt x="130" y="484"/>
                </a:lnTo>
                <a:lnTo>
                  <a:pt x="134" y="484"/>
                </a:lnTo>
                <a:lnTo>
                  <a:pt x="134" y="482"/>
                </a:lnTo>
                <a:lnTo>
                  <a:pt x="137" y="482"/>
                </a:lnTo>
                <a:lnTo>
                  <a:pt x="137" y="480"/>
                </a:lnTo>
                <a:lnTo>
                  <a:pt x="141" y="480"/>
                </a:lnTo>
                <a:lnTo>
                  <a:pt x="141" y="477"/>
                </a:lnTo>
                <a:lnTo>
                  <a:pt x="144" y="477"/>
                </a:lnTo>
                <a:lnTo>
                  <a:pt x="144" y="476"/>
                </a:lnTo>
                <a:lnTo>
                  <a:pt x="148" y="476"/>
                </a:lnTo>
                <a:lnTo>
                  <a:pt x="148" y="458"/>
                </a:lnTo>
                <a:lnTo>
                  <a:pt x="151" y="458"/>
                </a:lnTo>
                <a:lnTo>
                  <a:pt x="151" y="454"/>
                </a:lnTo>
                <a:lnTo>
                  <a:pt x="155" y="454"/>
                </a:lnTo>
                <a:lnTo>
                  <a:pt x="155" y="454"/>
                </a:lnTo>
                <a:lnTo>
                  <a:pt x="158" y="454"/>
                </a:lnTo>
                <a:lnTo>
                  <a:pt x="158" y="452"/>
                </a:lnTo>
                <a:lnTo>
                  <a:pt x="162" y="452"/>
                </a:lnTo>
                <a:lnTo>
                  <a:pt x="162" y="449"/>
                </a:lnTo>
                <a:lnTo>
                  <a:pt x="165" y="449"/>
                </a:lnTo>
                <a:lnTo>
                  <a:pt x="165" y="448"/>
                </a:lnTo>
                <a:lnTo>
                  <a:pt x="169" y="448"/>
                </a:lnTo>
                <a:lnTo>
                  <a:pt x="169" y="443"/>
                </a:lnTo>
                <a:lnTo>
                  <a:pt x="172" y="443"/>
                </a:lnTo>
                <a:lnTo>
                  <a:pt x="172" y="430"/>
                </a:lnTo>
                <a:lnTo>
                  <a:pt x="176" y="430"/>
                </a:lnTo>
                <a:lnTo>
                  <a:pt x="176" y="428"/>
                </a:lnTo>
                <a:lnTo>
                  <a:pt x="179" y="428"/>
                </a:lnTo>
                <a:lnTo>
                  <a:pt x="179" y="425"/>
                </a:lnTo>
                <a:lnTo>
                  <a:pt x="183" y="425"/>
                </a:lnTo>
                <a:lnTo>
                  <a:pt x="183" y="423"/>
                </a:lnTo>
                <a:lnTo>
                  <a:pt x="186" y="423"/>
                </a:lnTo>
                <a:lnTo>
                  <a:pt x="186" y="422"/>
                </a:lnTo>
                <a:lnTo>
                  <a:pt x="190" y="422"/>
                </a:lnTo>
                <a:lnTo>
                  <a:pt x="190" y="420"/>
                </a:lnTo>
                <a:lnTo>
                  <a:pt x="193" y="420"/>
                </a:lnTo>
                <a:lnTo>
                  <a:pt x="193" y="418"/>
                </a:lnTo>
                <a:lnTo>
                  <a:pt x="197" y="418"/>
                </a:lnTo>
                <a:lnTo>
                  <a:pt x="197" y="400"/>
                </a:lnTo>
                <a:lnTo>
                  <a:pt x="200" y="400"/>
                </a:lnTo>
                <a:lnTo>
                  <a:pt x="200" y="400"/>
                </a:lnTo>
                <a:lnTo>
                  <a:pt x="204" y="400"/>
                </a:lnTo>
                <a:lnTo>
                  <a:pt x="204" y="398"/>
                </a:lnTo>
                <a:lnTo>
                  <a:pt x="207" y="398"/>
                </a:lnTo>
                <a:lnTo>
                  <a:pt x="207" y="396"/>
                </a:lnTo>
                <a:lnTo>
                  <a:pt x="211" y="396"/>
                </a:lnTo>
                <a:lnTo>
                  <a:pt x="211" y="394"/>
                </a:lnTo>
                <a:lnTo>
                  <a:pt x="214" y="394"/>
                </a:lnTo>
                <a:lnTo>
                  <a:pt x="214" y="391"/>
                </a:lnTo>
                <a:lnTo>
                  <a:pt x="218" y="391"/>
                </a:lnTo>
                <a:lnTo>
                  <a:pt x="218" y="391"/>
                </a:lnTo>
                <a:lnTo>
                  <a:pt x="221" y="391"/>
                </a:lnTo>
                <a:lnTo>
                  <a:pt x="221" y="374"/>
                </a:lnTo>
                <a:lnTo>
                  <a:pt x="225" y="374"/>
                </a:lnTo>
                <a:lnTo>
                  <a:pt x="225" y="371"/>
                </a:lnTo>
                <a:lnTo>
                  <a:pt x="228" y="371"/>
                </a:lnTo>
                <a:lnTo>
                  <a:pt x="228" y="371"/>
                </a:lnTo>
                <a:lnTo>
                  <a:pt x="232" y="371"/>
                </a:lnTo>
                <a:lnTo>
                  <a:pt x="232" y="368"/>
                </a:lnTo>
                <a:lnTo>
                  <a:pt x="235" y="368"/>
                </a:lnTo>
                <a:lnTo>
                  <a:pt x="235" y="367"/>
                </a:lnTo>
                <a:lnTo>
                  <a:pt x="239" y="367"/>
                </a:lnTo>
                <a:lnTo>
                  <a:pt x="239" y="363"/>
                </a:lnTo>
                <a:lnTo>
                  <a:pt x="242" y="363"/>
                </a:lnTo>
                <a:lnTo>
                  <a:pt x="242" y="359"/>
                </a:lnTo>
                <a:lnTo>
                  <a:pt x="246" y="359"/>
                </a:lnTo>
                <a:lnTo>
                  <a:pt x="246" y="346"/>
                </a:lnTo>
                <a:lnTo>
                  <a:pt x="249" y="346"/>
                </a:lnTo>
                <a:lnTo>
                  <a:pt x="249" y="345"/>
                </a:lnTo>
                <a:lnTo>
                  <a:pt x="253" y="345"/>
                </a:lnTo>
                <a:lnTo>
                  <a:pt x="253" y="343"/>
                </a:lnTo>
                <a:lnTo>
                  <a:pt x="256" y="343"/>
                </a:lnTo>
                <a:lnTo>
                  <a:pt x="256" y="341"/>
                </a:lnTo>
                <a:lnTo>
                  <a:pt x="263" y="341"/>
                </a:lnTo>
                <a:lnTo>
                  <a:pt x="263" y="338"/>
                </a:lnTo>
                <a:lnTo>
                  <a:pt x="267" y="338"/>
                </a:lnTo>
                <a:lnTo>
                  <a:pt x="267" y="335"/>
                </a:lnTo>
                <a:lnTo>
                  <a:pt x="270" y="335"/>
                </a:lnTo>
                <a:lnTo>
                  <a:pt x="270" y="327"/>
                </a:lnTo>
                <a:lnTo>
                  <a:pt x="274" y="327"/>
                </a:lnTo>
                <a:lnTo>
                  <a:pt x="274" y="322"/>
                </a:lnTo>
                <a:lnTo>
                  <a:pt x="277" y="322"/>
                </a:lnTo>
                <a:lnTo>
                  <a:pt x="277" y="320"/>
                </a:lnTo>
                <a:lnTo>
                  <a:pt x="281" y="320"/>
                </a:lnTo>
                <a:lnTo>
                  <a:pt x="281" y="318"/>
                </a:lnTo>
                <a:lnTo>
                  <a:pt x="284" y="318"/>
                </a:lnTo>
                <a:lnTo>
                  <a:pt x="284" y="316"/>
                </a:lnTo>
                <a:lnTo>
                  <a:pt x="288" y="316"/>
                </a:lnTo>
                <a:lnTo>
                  <a:pt x="288" y="314"/>
                </a:lnTo>
                <a:lnTo>
                  <a:pt x="291" y="314"/>
                </a:lnTo>
                <a:lnTo>
                  <a:pt x="291" y="312"/>
                </a:lnTo>
                <a:lnTo>
                  <a:pt x="295" y="312"/>
                </a:lnTo>
                <a:lnTo>
                  <a:pt x="295" y="293"/>
                </a:lnTo>
                <a:lnTo>
                  <a:pt x="298" y="293"/>
                </a:lnTo>
                <a:lnTo>
                  <a:pt x="298" y="292"/>
                </a:lnTo>
                <a:lnTo>
                  <a:pt x="302" y="292"/>
                </a:lnTo>
                <a:lnTo>
                  <a:pt x="302" y="290"/>
                </a:lnTo>
                <a:lnTo>
                  <a:pt x="305" y="290"/>
                </a:lnTo>
                <a:lnTo>
                  <a:pt x="305" y="288"/>
                </a:lnTo>
                <a:lnTo>
                  <a:pt x="309" y="288"/>
                </a:lnTo>
                <a:lnTo>
                  <a:pt x="309" y="287"/>
                </a:lnTo>
                <a:lnTo>
                  <a:pt x="312" y="287"/>
                </a:lnTo>
                <a:lnTo>
                  <a:pt x="312" y="284"/>
                </a:lnTo>
                <a:lnTo>
                  <a:pt x="316" y="284"/>
                </a:lnTo>
                <a:lnTo>
                  <a:pt x="316" y="281"/>
                </a:lnTo>
                <a:lnTo>
                  <a:pt x="319" y="281"/>
                </a:lnTo>
                <a:lnTo>
                  <a:pt x="319" y="268"/>
                </a:lnTo>
                <a:lnTo>
                  <a:pt x="323" y="268"/>
                </a:lnTo>
                <a:lnTo>
                  <a:pt x="323" y="267"/>
                </a:lnTo>
                <a:lnTo>
                  <a:pt x="326" y="267"/>
                </a:lnTo>
                <a:lnTo>
                  <a:pt x="326" y="263"/>
                </a:lnTo>
                <a:lnTo>
                  <a:pt x="330" y="263"/>
                </a:lnTo>
                <a:lnTo>
                  <a:pt x="330" y="261"/>
                </a:lnTo>
                <a:lnTo>
                  <a:pt x="333" y="261"/>
                </a:lnTo>
                <a:lnTo>
                  <a:pt x="333" y="258"/>
                </a:lnTo>
                <a:lnTo>
                  <a:pt x="337" y="258"/>
                </a:lnTo>
                <a:lnTo>
                  <a:pt x="337" y="256"/>
                </a:lnTo>
                <a:lnTo>
                  <a:pt x="340" y="256"/>
                </a:lnTo>
                <a:lnTo>
                  <a:pt x="340" y="254"/>
                </a:lnTo>
                <a:lnTo>
                  <a:pt x="344" y="254"/>
                </a:lnTo>
                <a:lnTo>
                  <a:pt x="344" y="249"/>
                </a:lnTo>
                <a:lnTo>
                  <a:pt x="351" y="249"/>
                </a:lnTo>
                <a:lnTo>
                  <a:pt x="351" y="248"/>
                </a:lnTo>
                <a:lnTo>
                  <a:pt x="354" y="248"/>
                </a:lnTo>
                <a:lnTo>
                  <a:pt x="354" y="247"/>
                </a:lnTo>
                <a:lnTo>
                  <a:pt x="361" y="247"/>
                </a:lnTo>
                <a:lnTo>
                  <a:pt x="361" y="247"/>
                </a:lnTo>
                <a:lnTo>
                  <a:pt x="365" y="247"/>
                </a:lnTo>
                <a:lnTo>
                  <a:pt x="365" y="245"/>
                </a:lnTo>
                <a:lnTo>
                  <a:pt x="368" y="245"/>
                </a:lnTo>
                <a:lnTo>
                  <a:pt x="368" y="236"/>
                </a:lnTo>
                <a:lnTo>
                  <a:pt x="372" y="236"/>
                </a:lnTo>
                <a:lnTo>
                  <a:pt x="372" y="232"/>
                </a:lnTo>
                <a:lnTo>
                  <a:pt x="375" y="232"/>
                </a:lnTo>
                <a:lnTo>
                  <a:pt x="375" y="231"/>
                </a:lnTo>
                <a:lnTo>
                  <a:pt x="379" y="231"/>
                </a:lnTo>
                <a:lnTo>
                  <a:pt x="379" y="229"/>
                </a:lnTo>
                <a:lnTo>
                  <a:pt x="382" y="229"/>
                </a:lnTo>
                <a:lnTo>
                  <a:pt x="382" y="227"/>
                </a:lnTo>
                <a:lnTo>
                  <a:pt x="386" y="227"/>
                </a:lnTo>
                <a:lnTo>
                  <a:pt x="386" y="222"/>
                </a:lnTo>
                <a:lnTo>
                  <a:pt x="389" y="222"/>
                </a:lnTo>
                <a:lnTo>
                  <a:pt x="389" y="220"/>
                </a:lnTo>
                <a:lnTo>
                  <a:pt x="393" y="220"/>
                </a:lnTo>
                <a:lnTo>
                  <a:pt x="393" y="208"/>
                </a:lnTo>
                <a:lnTo>
                  <a:pt x="397" y="208"/>
                </a:lnTo>
                <a:lnTo>
                  <a:pt x="397" y="207"/>
                </a:lnTo>
                <a:lnTo>
                  <a:pt x="400" y="207"/>
                </a:lnTo>
                <a:lnTo>
                  <a:pt x="400" y="204"/>
                </a:lnTo>
                <a:lnTo>
                  <a:pt x="404" y="204"/>
                </a:lnTo>
                <a:lnTo>
                  <a:pt x="404" y="202"/>
                </a:lnTo>
                <a:lnTo>
                  <a:pt x="407" y="202"/>
                </a:lnTo>
                <a:lnTo>
                  <a:pt x="407" y="201"/>
                </a:lnTo>
                <a:lnTo>
                  <a:pt x="411" y="201"/>
                </a:lnTo>
                <a:lnTo>
                  <a:pt x="411" y="199"/>
                </a:lnTo>
                <a:lnTo>
                  <a:pt x="414" y="199"/>
                </a:lnTo>
                <a:lnTo>
                  <a:pt x="414" y="198"/>
                </a:lnTo>
                <a:lnTo>
                  <a:pt x="418" y="198"/>
                </a:lnTo>
                <a:lnTo>
                  <a:pt x="418" y="189"/>
                </a:lnTo>
                <a:lnTo>
                  <a:pt x="421" y="189"/>
                </a:lnTo>
                <a:lnTo>
                  <a:pt x="421" y="188"/>
                </a:lnTo>
                <a:lnTo>
                  <a:pt x="425" y="188"/>
                </a:lnTo>
                <a:lnTo>
                  <a:pt x="425" y="185"/>
                </a:lnTo>
                <a:lnTo>
                  <a:pt x="428" y="185"/>
                </a:lnTo>
                <a:lnTo>
                  <a:pt x="428" y="183"/>
                </a:lnTo>
                <a:lnTo>
                  <a:pt x="432" y="183"/>
                </a:lnTo>
                <a:lnTo>
                  <a:pt x="432" y="181"/>
                </a:lnTo>
                <a:lnTo>
                  <a:pt x="435" y="181"/>
                </a:lnTo>
                <a:lnTo>
                  <a:pt x="435" y="180"/>
                </a:lnTo>
                <a:lnTo>
                  <a:pt x="439" y="180"/>
                </a:lnTo>
                <a:lnTo>
                  <a:pt x="439" y="178"/>
                </a:lnTo>
                <a:lnTo>
                  <a:pt x="442" y="178"/>
                </a:lnTo>
                <a:lnTo>
                  <a:pt x="442" y="166"/>
                </a:lnTo>
                <a:lnTo>
                  <a:pt x="446" y="166"/>
                </a:lnTo>
                <a:lnTo>
                  <a:pt x="446" y="164"/>
                </a:lnTo>
                <a:lnTo>
                  <a:pt x="449" y="164"/>
                </a:lnTo>
                <a:lnTo>
                  <a:pt x="449" y="160"/>
                </a:lnTo>
                <a:lnTo>
                  <a:pt x="453" y="160"/>
                </a:lnTo>
                <a:lnTo>
                  <a:pt x="453" y="158"/>
                </a:lnTo>
                <a:lnTo>
                  <a:pt x="456" y="158"/>
                </a:lnTo>
                <a:lnTo>
                  <a:pt x="456" y="154"/>
                </a:lnTo>
                <a:lnTo>
                  <a:pt x="460" y="154"/>
                </a:lnTo>
                <a:lnTo>
                  <a:pt x="460" y="153"/>
                </a:lnTo>
                <a:lnTo>
                  <a:pt x="463" y="153"/>
                </a:lnTo>
                <a:lnTo>
                  <a:pt x="463" y="153"/>
                </a:lnTo>
                <a:lnTo>
                  <a:pt x="467" y="153"/>
                </a:lnTo>
                <a:lnTo>
                  <a:pt x="467" y="145"/>
                </a:lnTo>
                <a:lnTo>
                  <a:pt x="470" y="145"/>
                </a:lnTo>
                <a:lnTo>
                  <a:pt x="470" y="141"/>
                </a:lnTo>
                <a:lnTo>
                  <a:pt x="474" y="141"/>
                </a:lnTo>
                <a:lnTo>
                  <a:pt x="474" y="139"/>
                </a:lnTo>
                <a:lnTo>
                  <a:pt x="477" y="139"/>
                </a:lnTo>
                <a:lnTo>
                  <a:pt x="477" y="137"/>
                </a:lnTo>
                <a:lnTo>
                  <a:pt x="481" y="137"/>
                </a:lnTo>
                <a:lnTo>
                  <a:pt x="481" y="133"/>
                </a:lnTo>
                <a:lnTo>
                  <a:pt x="484" y="133"/>
                </a:lnTo>
                <a:lnTo>
                  <a:pt x="484" y="133"/>
                </a:lnTo>
                <a:lnTo>
                  <a:pt x="488" y="133"/>
                </a:lnTo>
                <a:lnTo>
                  <a:pt x="488" y="130"/>
                </a:lnTo>
                <a:lnTo>
                  <a:pt x="491" y="130"/>
                </a:lnTo>
                <a:lnTo>
                  <a:pt x="491" y="120"/>
                </a:lnTo>
                <a:lnTo>
                  <a:pt x="495" y="120"/>
                </a:lnTo>
                <a:lnTo>
                  <a:pt x="495" y="116"/>
                </a:lnTo>
                <a:lnTo>
                  <a:pt x="498" y="116"/>
                </a:lnTo>
                <a:lnTo>
                  <a:pt x="498" y="114"/>
                </a:lnTo>
                <a:lnTo>
                  <a:pt x="502" y="114"/>
                </a:lnTo>
                <a:lnTo>
                  <a:pt x="502" y="111"/>
                </a:lnTo>
                <a:lnTo>
                  <a:pt x="505" y="111"/>
                </a:lnTo>
                <a:lnTo>
                  <a:pt x="505" y="110"/>
                </a:lnTo>
                <a:lnTo>
                  <a:pt x="509" y="110"/>
                </a:lnTo>
                <a:lnTo>
                  <a:pt x="509" y="109"/>
                </a:lnTo>
                <a:lnTo>
                  <a:pt x="512" y="109"/>
                </a:lnTo>
                <a:lnTo>
                  <a:pt x="512" y="107"/>
                </a:lnTo>
                <a:lnTo>
                  <a:pt x="516" y="107"/>
                </a:lnTo>
                <a:lnTo>
                  <a:pt x="516" y="94"/>
                </a:lnTo>
                <a:lnTo>
                  <a:pt x="519" y="94"/>
                </a:lnTo>
                <a:lnTo>
                  <a:pt x="519" y="92"/>
                </a:lnTo>
                <a:lnTo>
                  <a:pt x="523" y="92"/>
                </a:lnTo>
                <a:lnTo>
                  <a:pt x="523" y="92"/>
                </a:lnTo>
                <a:lnTo>
                  <a:pt x="530" y="92"/>
                </a:lnTo>
                <a:lnTo>
                  <a:pt x="530" y="89"/>
                </a:lnTo>
                <a:lnTo>
                  <a:pt x="533" y="89"/>
                </a:lnTo>
                <a:lnTo>
                  <a:pt x="533" y="87"/>
                </a:lnTo>
                <a:lnTo>
                  <a:pt x="537" y="87"/>
                </a:lnTo>
                <a:lnTo>
                  <a:pt x="537" y="85"/>
                </a:lnTo>
                <a:lnTo>
                  <a:pt x="540" y="85"/>
                </a:lnTo>
                <a:lnTo>
                  <a:pt x="540" y="78"/>
                </a:lnTo>
                <a:lnTo>
                  <a:pt x="544" y="78"/>
                </a:lnTo>
                <a:lnTo>
                  <a:pt x="544" y="75"/>
                </a:lnTo>
                <a:lnTo>
                  <a:pt x="547" y="75"/>
                </a:lnTo>
                <a:lnTo>
                  <a:pt x="547" y="74"/>
                </a:lnTo>
                <a:lnTo>
                  <a:pt x="551" y="74"/>
                </a:lnTo>
                <a:lnTo>
                  <a:pt x="551" y="72"/>
                </a:lnTo>
                <a:lnTo>
                  <a:pt x="554" y="72"/>
                </a:lnTo>
                <a:lnTo>
                  <a:pt x="554" y="70"/>
                </a:lnTo>
                <a:lnTo>
                  <a:pt x="558" y="70"/>
                </a:lnTo>
                <a:lnTo>
                  <a:pt x="558" y="69"/>
                </a:lnTo>
                <a:lnTo>
                  <a:pt x="561" y="69"/>
                </a:lnTo>
                <a:lnTo>
                  <a:pt x="561" y="67"/>
                </a:lnTo>
                <a:lnTo>
                  <a:pt x="565" y="67"/>
                </a:lnTo>
                <a:lnTo>
                  <a:pt x="565" y="55"/>
                </a:lnTo>
                <a:lnTo>
                  <a:pt x="568" y="55"/>
                </a:lnTo>
                <a:lnTo>
                  <a:pt x="568" y="53"/>
                </a:lnTo>
                <a:lnTo>
                  <a:pt x="572" y="53"/>
                </a:lnTo>
                <a:lnTo>
                  <a:pt x="572" y="52"/>
                </a:lnTo>
                <a:lnTo>
                  <a:pt x="575" y="52"/>
                </a:lnTo>
                <a:lnTo>
                  <a:pt x="575" y="51"/>
                </a:lnTo>
                <a:lnTo>
                  <a:pt x="579" y="51"/>
                </a:lnTo>
                <a:lnTo>
                  <a:pt x="579" y="50"/>
                </a:lnTo>
                <a:lnTo>
                  <a:pt x="582" y="50"/>
                </a:lnTo>
                <a:lnTo>
                  <a:pt x="582" y="49"/>
                </a:lnTo>
                <a:lnTo>
                  <a:pt x="589" y="49"/>
                </a:lnTo>
                <a:lnTo>
                  <a:pt x="589" y="43"/>
                </a:lnTo>
                <a:lnTo>
                  <a:pt x="593" y="43"/>
                </a:lnTo>
                <a:lnTo>
                  <a:pt x="593" y="42"/>
                </a:lnTo>
                <a:lnTo>
                  <a:pt x="596" y="42"/>
                </a:lnTo>
                <a:lnTo>
                  <a:pt x="596" y="41"/>
                </a:lnTo>
                <a:lnTo>
                  <a:pt x="600" y="41"/>
                </a:lnTo>
                <a:lnTo>
                  <a:pt x="600" y="39"/>
                </a:lnTo>
                <a:lnTo>
                  <a:pt x="603" y="39"/>
                </a:lnTo>
                <a:lnTo>
                  <a:pt x="603" y="38"/>
                </a:lnTo>
                <a:lnTo>
                  <a:pt x="607" y="38"/>
                </a:lnTo>
                <a:lnTo>
                  <a:pt x="607" y="37"/>
                </a:lnTo>
                <a:lnTo>
                  <a:pt x="610" y="37"/>
                </a:lnTo>
                <a:lnTo>
                  <a:pt x="610" y="35"/>
                </a:lnTo>
                <a:lnTo>
                  <a:pt x="614" y="35"/>
                </a:lnTo>
                <a:lnTo>
                  <a:pt x="614" y="27"/>
                </a:lnTo>
                <a:lnTo>
                  <a:pt x="617" y="27"/>
                </a:lnTo>
                <a:lnTo>
                  <a:pt x="617" y="25"/>
                </a:lnTo>
                <a:lnTo>
                  <a:pt x="624" y="25"/>
                </a:lnTo>
                <a:lnTo>
                  <a:pt x="624" y="22"/>
                </a:lnTo>
                <a:lnTo>
                  <a:pt x="628" y="22"/>
                </a:lnTo>
                <a:lnTo>
                  <a:pt x="628" y="19"/>
                </a:lnTo>
                <a:lnTo>
                  <a:pt x="631" y="19"/>
                </a:lnTo>
                <a:lnTo>
                  <a:pt x="631" y="17"/>
                </a:lnTo>
                <a:lnTo>
                  <a:pt x="635" y="17"/>
                </a:lnTo>
                <a:lnTo>
                  <a:pt x="635" y="13"/>
                </a:lnTo>
                <a:lnTo>
                  <a:pt x="638" y="13"/>
                </a:lnTo>
                <a:lnTo>
                  <a:pt x="638" y="3"/>
                </a:lnTo>
                <a:lnTo>
                  <a:pt x="642" y="3"/>
                </a:lnTo>
                <a:lnTo>
                  <a:pt x="642" y="3"/>
                </a:lnTo>
                <a:lnTo>
                  <a:pt x="645" y="3"/>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sp>
        <p:nvSpPr>
          <p:cNvPr id="62475" name="Freeform 41"/>
          <p:cNvSpPr>
            <a:spLocks/>
          </p:cNvSpPr>
          <p:nvPr/>
        </p:nvSpPr>
        <p:spPr bwMode="auto">
          <a:xfrm>
            <a:off x="2311399" y="2213680"/>
            <a:ext cx="4945063" cy="3091474"/>
          </a:xfrm>
          <a:custGeom>
            <a:avLst/>
            <a:gdLst>
              <a:gd name="T0" fmla="*/ 8 w 649"/>
              <a:gd name="T1" fmla="*/ 550 h 550"/>
              <a:gd name="T2" fmla="*/ 22 w 649"/>
              <a:gd name="T3" fmla="*/ 549 h 550"/>
              <a:gd name="T4" fmla="*/ 32 w 649"/>
              <a:gd name="T5" fmla="*/ 544 h 550"/>
              <a:gd name="T6" fmla="*/ 43 w 649"/>
              <a:gd name="T7" fmla="*/ 542 h 550"/>
              <a:gd name="T8" fmla="*/ 53 w 649"/>
              <a:gd name="T9" fmla="*/ 527 h 550"/>
              <a:gd name="T10" fmla="*/ 64 w 649"/>
              <a:gd name="T11" fmla="*/ 522 h 550"/>
              <a:gd name="T12" fmla="*/ 74 w 649"/>
              <a:gd name="T13" fmla="*/ 516 h 550"/>
              <a:gd name="T14" fmla="*/ 85 w 649"/>
              <a:gd name="T15" fmla="*/ 501 h 550"/>
              <a:gd name="T16" fmla="*/ 95 w 649"/>
              <a:gd name="T17" fmla="*/ 498 h 550"/>
              <a:gd name="T18" fmla="*/ 106 w 649"/>
              <a:gd name="T19" fmla="*/ 484 h 550"/>
              <a:gd name="T20" fmla="*/ 116 w 649"/>
              <a:gd name="T21" fmla="*/ 476 h 550"/>
              <a:gd name="T22" fmla="*/ 127 w 649"/>
              <a:gd name="T23" fmla="*/ 460 h 550"/>
              <a:gd name="T24" fmla="*/ 137 w 649"/>
              <a:gd name="T25" fmla="*/ 454 h 550"/>
              <a:gd name="T26" fmla="*/ 148 w 649"/>
              <a:gd name="T27" fmla="*/ 449 h 550"/>
              <a:gd name="T28" fmla="*/ 158 w 649"/>
              <a:gd name="T29" fmla="*/ 425 h 550"/>
              <a:gd name="T30" fmla="*/ 169 w 649"/>
              <a:gd name="T31" fmla="*/ 419 h 550"/>
              <a:gd name="T32" fmla="*/ 179 w 649"/>
              <a:gd name="T33" fmla="*/ 400 h 550"/>
              <a:gd name="T34" fmla="*/ 190 w 649"/>
              <a:gd name="T35" fmla="*/ 396 h 550"/>
              <a:gd name="T36" fmla="*/ 200 w 649"/>
              <a:gd name="T37" fmla="*/ 382 h 550"/>
              <a:gd name="T38" fmla="*/ 211 w 649"/>
              <a:gd name="T39" fmla="*/ 375 h 550"/>
              <a:gd name="T40" fmla="*/ 221 w 649"/>
              <a:gd name="T41" fmla="*/ 370 h 550"/>
              <a:gd name="T42" fmla="*/ 232 w 649"/>
              <a:gd name="T43" fmla="*/ 353 h 550"/>
              <a:gd name="T44" fmla="*/ 242 w 649"/>
              <a:gd name="T45" fmla="*/ 351 h 550"/>
              <a:gd name="T46" fmla="*/ 256 w 649"/>
              <a:gd name="T47" fmla="*/ 327 h 550"/>
              <a:gd name="T48" fmla="*/ 267 w 649"/>
              <a:gd name="T49" fmla="*/ 322 h 550"/>
              <a:gd name="T50" fmla="*/ 277 w 649"/>
              <a:gd name="T51" fmla="*/ 309 h 550"/>
              <a:gd name="T52" fmla="*/ 288 w 649"/>
              <a:gd name="T53" fmla="*/ 302 h 550"/>
              <a:gd name="T54" fmla="*/ 298 w 649"/>
              <a:gd name="T55" fmla="*/ 284 h 550"/>
              <a:gd name="T56" fmla="*/ 309 w 649"/>
              <a:gd name="T57" fmla="*/ 275 h 550"/>
              <a:gd name="T58" fmla="*/ 319 w 649"/>
              <a:gd name="T59" fmla="*/ 270 h 550"/>
              <a:gd name="T60" fmla="*/ 330 w 649"/>
              <a:gd name="T61" fmla="*/ 254 h 550"/>
              <a:gd name="T62" fmla="*/ 340 w 649"/>
              <a:gd name="T63" fmla="*/ 250 h 550"/>
              <a:gd name="T64" fmla="*/ 351 w 649"/>
              <a:gd name="T65" fmla="*/ 236 h 550"/>
              <a:gd name="T66" fmla="*/ 361 w 649"/>
              <a:gd name="T67" fmla="*/ 231 h 550"/>
              <a:gd name="T68" fmla="*/ 372 w 649"/>
              <a:gd name="T69" fmla="*/ 219 h 550"/>
              <a:gd name="T70" fmla="*/ 382 w 649"/>
              <a:gd name="T71" fmla="*/ 212 h 550"/>
              <a:gd name="T72" fmla="*/ 393 w 649"/>
              <a:gd name="T73" fmla="*/ 210 h 550"/>
              <a:gd name="T74" fmla="*/ 404 w 649"/>
              <a:gd name="T75" fmla="*/ 192 h 550"/>
              <a:gd name="T76" fmla="*/ 418 w 649"/>
              <a:gd name="T77" fmla="*/ 184 h 550"/>
              <a:gd name="T78" fmla="*/ 428 w 649"/>
              <a:gd name="T79" fmla="*/ 173 h 550"/>
              <a:gd name="T80" fmla="*/ 439 w 649"/>
              <a:gd name="T81" fmla="*/ 167 h 550"/>
              <a:gd name="T82" fmla="*/ 449 w 649"/>
              <a:gd name="T83" fmla="*/ 155 h 550"/>
              <a:gd name="T84" fmla="*/ 463 w 649"/>
              <a:gd name="T85" fmla="*/ 151 h 550"/>
              <a:gd name="T86" fmla="*/ 474 w 649"/>
              <a:gd name="T87" fmla="*/ 133 h 550"/>
              <a:gd name="T88" fmla="*/ 484 w 649"/>
              <a:gd name="T89" fmla="*/ 129 h 550"/>
              <a:gd name="T90" fmla="*/ 498 w 649"/>
              <a:gd name="T91" fmla="*/ 123 h 550"/>
              <a:gd name="T92" fmla="*/ 512 w 649"/>
              <a:gd name="T93" fmla="*/ 117 h 550"/>
              <a:gd name="T94" fmla="*/ 523 w 649"/>
              <a:gd name="T95" fmla="*/ 108 h 550"/>
              <a:gd name="T96" fmla="*/ 533 w 649"/>
              <a:gd name="T97" fmla="*/ 103 h 550"/>
              <a:gd name="T98" fmla="*/ 544 w 649"/>
              <a:gd name="T99" fmla="*/ 91 h 550"/>
              <a:gd name="T100" fmla="*/ 554 w 649"/>
              <a:gd name="T101" fmla="*/ 89 h 550"/>
              <a:gd name="T102" fmla="*/ 565 w 649"/>
              <a:gd name="T103" fmla="*/ 83 h 550"/>
              <a:gd name="T104" fmla="*/ 575 w 649"/>
              <a:gd name="T105" fmla="*/ 69 h 550"/>
              <a:gd name="T106" fmla="*/ 586 w 649"/>
              <a:gd name="T107" fmla="*/ 64 h 550"/>
              <a:gd name="T108" fmla="*/ 600 w 649"/>
              <a:gd name="T109" fmla="*/ 54 h 550"/>
              <a:gd name="T110" fmla="*/ 610 w 649"/>
              <a:gd name="T111" fmla="*/ 47 h 550"/>
              <a:gd name="T112" fmla="*/ 621 w 649"/>
              <a:gd name="T113" fmla="*/ 35 h 550"/>
              <a:gd name="T114" fmla="*/ 631 w 649"/>
              <a:gd name="T115" fmla="*/ 24 h 550"/>
              <a:gd name="T116" fmla="*/ 642 w 649"/>
              <a:gd name="T117" fmla="*/ 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9" h="550">
                <a:moveTo>
                  <a:pt x="0" y="550"/>
                </a:moveTo>
                <a:lnTo>
                  <a:pt x="0" y="550"/>
                </a:lnTo>
                <a:lnTo>
                  <a:pt x="0" y="550"/>
                </a:lnTo>
                <a:lnTo>
                  <a:pt x="4" y="550"/>
                </a:lnTo>
                <a:lnTo>
                  <a:pt x="4" y="550"/>
                </a:lnTo>
                <a:lnTo>
                  <a:pt x="8" y="550"/>
                </a:lnTo>
                <a:lnTo>
                  <a:pt x="8" y="550"/>
                </a:lnTo>
                <a:lnTo>
                  <a:pt x="15" y="550"/>
                </a:lnTo>
                <a:lnTo>
                  <a:pt x="15" y="549"/>
                </a:lnTo>
                <a:lnTo>
                  <a:pt x="18" y="549"/>
                </a:lnTo>
                <a:lnTo>
                  <a:pt x="18" y="549"/>
                </a:lnTo>
                <a:lnTo>
                  <a:pt x="22" y="549"/>
                </a:lnTo>
                <a:lnTo>
                  <a:pt x="22" y="548"/>
                </a:lnTo>
                <a:lnTo>
                  <a:pt x="25" y="548"/>
                </a:lnTo>
                <a:lnTo>
                  <a:pt x="25" y="545"/>
                </a:lnTo>
                <a:lnTo>
                  <a:pt x="29" y="545"/>
                </a:lnTo>
                <a:lnTo>
                  <a:pt x="29" y="544"/>
                </a:lnTo>
                <a:lnTo>
                  <a:pt x="32" y="544"/>
                </a:lnTo>
                <a:lnTo>
                  <a:pt x="32" y="544"/>
                </a:lnTo>
                <a:lnTo>
                  <a:pt x="36" y="544"/>
                </a:lnTo>
                <a:lnTo>
                  <a:pt x="36" y="543"/>
                </a:lnTo>
                <a:lnTo>
                  <a:pt x="39" y="543"/>
                </a:lnTo>
                <a:lnTo>
                  <a:pt x="39" y="542"/>
                </a:lnTo>
                <a:lnTo>
                  <a:pt x="43" y="542"/>
                </a:lnTo>
                <a:lnTo>
                  <a:pt x="43" y="542"/>
                </a:lnTo>
                <a:lnTo>
                  <a:pt x="46" y="542"/>
                </a:lnTo>
                <a:lnTo>
                  <a:pt x="46" y="541"/>
                </a:lnTo>
                <a:lnTo>
                  <a:pt x="50" y="541"/>
                </a:lnTo>
                <a:lnTo>
                  <a:pt x="50" y="527"/>
                </a:lnTo>
                <a:lnTo>
                  <a:pt x="53" y="527"/>
                </a:lnTo>
                <a:lnTo>
                  <a:pt x="53" y="526"/>
                </a:lnTo>
                <a:lnTo>
                  <a:pt x="57" y="526"/>
                </a:lnTo>
                <a:lnTo>
                  <a:pt x="57" y="524"/>
                </a:lnTo>
                <a:lnTo>
                  <a:pt x="60" y="524"/>
                </a:lnTo>
                <a:lnTo>
                  <a:pt x="60" y="522"/>
                </a:lnTo>
                <a:lnTo>
                  <a:pt x="64" y="522"/>
                </a:lnTo>
                <a:lnTo>
                  <a:pt x="64" y="520"/>
                </a:lnTo>
                <a:lnTo>
                  <a:pt x="67" y="520"/>
                </a:lnTo>
                <a:lnTo>
                  <a:pt x="67" y="518"/>
                </a:lnTo>
                <a:lnTo>
                  <a:pt x="71" y="518"/>
                </a:lnTo>
                <a:lnTo>
                  <a:pt x="71" y="516"/>
                </a:lnTo>
                <a:lnTo>
                  <a:pt x="74" y="516"/>
                </a:lnTo>
                <a:lnTo>
                  <a:pt x="74" y="505"/>
                </a:lnTo>
                <a:lnTo>
                  <a:pt x="78" y="505"/>
                </a:lnTo>
                <a:lnTo>
                  <a:pt x="78" y="503"/>
                </a:lnTo>
                <a:lnTo>
                  <a:pt x="81" y="503"/>
                </a:lnTo>
                <a:lnTo>
                  <a:pt x="81" y="501"/>
                </a:lnTo>
                <a:lnTo>
                  <a:pt x="85" y="501"/>
                </a:lnTo>
                <a:lnTo>
                  <a:pt x="85" y="500"/>
                </a:lnTo>
                <a:lnTo>
                  <a:pt x="88" y="500"/>
                </a:lnTo>
                <a:lnTo>
                  <a:pt x="88" y="499"/>
                </a:lnTo>
                <a:lnTo>
                  <a:pt x="92" y="499"/>
                </a:lnTo>
                <a:lnTo>
                  <a:pt x="92" y="498"/>
                </a:lnTo>
                <a:lnTo>
                  <a:pt x="95" y="498"/>
                </a:lnTo>
                <a:lnTo>
                  <a:pt x="95" y="495"/>
                </a:lnTo>
                <a:lnTo>
                  <a:pt x="99" y="495"/>
                </a:lnTo>
                <a:lnTo>
                  <a:pt x="99" y="486"/>
                </a:lnTo>
                <a:lnTo>
                  <a:pt x="102" y="486"/>
                </a:lnTo>
                <a:lnTo>
                  <a:pt x="102" y="484"/>
                </a:lnTo>
                <a:lnTo>
                  <a:pt x="106" y="484"/>
                </a:lnTo>
                <a:lnTo>
                  <a:pt x="106" y="481"/>
                </a:lnTo>
                <a:lnTo>
                  <a:pt x="109" y="481"/>
                </a:lnTo>
                <a:lnTo>
                  <a:pt x="109" y="478"/>
                </a:lnTo>
                <a:lnTo>
                  <a:pt x="113" y="478"/>
                </a:lnTo>
                <a:lnTo>
                  <a:pt x="113" y="476"/>
                </a:lnTo>
                <a:lnTo>
                  <a:pt x="116" y="476"/>
                </a:lnTo>
                <a:lnTo>
                  <a:pt x="116" y="475"/>
                </a:lnTo>
                <a:lnTo>
                  <a:pt x="120" y="475"/>
                </a:lnTo>
                <a:lnTo>
                  <a:pt x="120" y="473"/>
                </a:lnTo>
                <a:lnTo>
                  <a:pt x="123" y="473"/>
                </a:lnTo>
                <a:lnTo>
                  <a:pt x="123" y="460"/>
                </a:lnTo>
                <a:lnTo>
                  <a:pt x="127" y="460"/>
                </a:lnTo>
                <a:lnTo>
                  <a:pt x="127" y="458"/>
                </a:lnTo>
                <a:lnTo>
                  <a:pt x="130" y="458"/>
                </a:lnTo>
                <a:lnTo>
                  <a:pt x="130" y="455"/>
                </a:lnTo>
                <a:lnTo>
                  <a:pt x="134" y="455"/>
                </a:lnTo>
                <a:lnTo>
                  <a:pt x="134" y="454"/>
                </a:lnTo>
                <a:lnTo>
                  <a:pt x="137" y="454"/>
                </a:lnTo>
                <a:lnTo>
                  <a:pt x="137" y="451"/>
                </a:lnTo>
                <a:lnTo>
                  <a:pt x="141" y="451"/>
                </a:lnTo>
                <a:lnTo>
                  <a:pt x="141" y="450"/>
                </a:lnTo>
                <a:lnTo>
                  <a:pt x="144" y="450"/>
                </a:lnTo>
                <a:lnTo>
                  <a:pt x="144" y="449"/>
                </a:lnTo>
                <a:lnTo>
                  <a:pt x="148" y="449"/>
                </a:lnTo>
                <a:lnTo>
                  <a:pt x="148" y="431"/>
                </a:lnTo>
                <a:lnTo>
                  <a:pt x="151" y="431"/>
                </a:lnTo>
                <a:lnTo>
                  <a:pt x="151" y="427"/>
                </a:lnTo>
                <a:lnTo>
                  <a:pt x="155" y="427"/>
                </a:lnTo>
                <a:lnTo>
                  <a:pt x="155" y="425"/>
                </a:lnTo>
                <a:lnTo>
                  <a:pt x="158" y="425"/>
                </a:lnTo>
                <a:lnTo>
                  <a:pt x="158" y="422"/>
                </a:lnTo>
                <a:lnTo>
                  <a:pt x="162" y="422"/>
                </a:lnTo>
                <a:lnTo>
                  <a:pt x="162" y="421"/>
                </a:lnTo>
                <a:lnTo>
                  <a:pt x="165" y="421"/>
                </a:lnTo>
                <a:lnTo>
                  <a:pt x="165" y="419"/>
                </a:lnTo>
                <a:lnTo>
                  <a:pt x="169" y="419"/>
                </a:lnTo>
                <a:lnTo>
                  <a:pt x="169" y="415"/>
                </a:lnTo>
                <a:lnTo>
                  <a:pt x="172" y="415"/>
                </a:lnTo>
                <a:lnTo>
                  <a:pt x="172" y="402"/>
                </a:lnTo>
                <a:lnTo>
                  <a:pt x="176" y="402"/>
                </a:lnTo>
                <a:lnTo>
                  <a:pt x="176" y="400"/>
                </a:lnTo>
                <a:lnTo>
                  <a:pt x="179" y="400"/>
                </a:lnTo>
                <a:lnTo>
                  <a:pt x="179" y="399"/>
                </a:lnTo>
                <a:lnTo>
                  <a:pt x="183" y="399"/>
                </a:lnTo>
                <a:lnTo>
                  <a:pt x="183" y="397"/>
                </a:lnTo>
                <a:lnTo>
                  <a:pt x="186" y="397"/>
                </a:lnTo>
                <a:lnTo>
                  <a:pt x="186" y="396"/>
                </a:lnTo>
                <a:lnTo>
                  <a:pt x="190" y="396"/>
                </a:lnTo>
                <a:lnTo>
                  <a:pt x="190" y="393"/>
                </a:lnTo>
                <a:lnTo>
                  <a:pt x="193" y="393"/>
                </a:lnTo>
                <a:lnTo>
                  <a:pt x="193" y="391"/>
                </a:lnTo>
                <a:lnTo>
                  <a:pt x="197" y="391"/>
                </a:lnTo>
                <a:lnTo>
                  <a:pt x="197" y="382"/>
                </a:lnTo>
                <a:lnTo>
                  <a:pt x="200" y="382"/>
                </a:lnTo>
                <a:lnTo>
                  <a:pt x="200" y="381"/>
                </a:lnTo>
                <a:lnTo>
                  <a:pt x="204" y="381"/>
                </a:lnTo>
                <a:lnTo>
                  <a:pt x="204" y="377"/>
                </a:lnTo>
                <a:lnTo>
                  <a:pt x="207" y="377"/>
                </a:lnTo>
                <a:lnTo>
                  <a:pt x="207" y="375"/>
                </a:lnTo>
                <a:lnTo>
                  <a:pt x="211" y="375"/>
                </a:lnTo>
                <a:lnTo>
                  <a:pt x="211" y="373"/>
                </a:lnTo>
                <a:lnTo>
                  <a:pt x="214" y="373"/>
                </a:lnTo>
                <a:lnTo>
                  <a:pt x="214" y="372"/>
                </a:lnTo>
                <a:lnTo>
                  <a:pt x="218" y="372"/>
                </a:lnTo>
                <a:lnTo>
                  <a:pt x="218" y="370"/>
                </a:lnTo>
                <a:lnTo>
                  <a:pt x="221" y="370"/>
                </a:lnTo>
                <a:lnTo>
                  <a:pt x="221" y="359"/>
                </a:lnTo>
                <a:lnTo>
                  <a:pt x="225" y="359"/>
                </a:lnTo>
                <a:lnTo>
                  <a:pt x="225" y="357"/>
                </a:lnTo>
                <a:lnTo>
                  <a:pt x="228" y="357"/>
                </a:lnTo>
                <a:lnTo>
                  <a:pt x="228" y="353"/>
                </a:lnTo>
                <a:lnTo>
                  <a:pt x="232" y="353"/>
                </a:lnTo>
                <a:lnTo>
                  <a:pt x="232" y="352"/>
                </a:lnTo>
                <a:lnTo>
                  <a:pt x="235" y="352"/>
                </a:lnTo>
                <a:lnTo>
                  <a:pt x="235" y="351"/>
                </a:lnTo>
                <a:lnTo>
                  <a:pt x="239" y="351"/>
                </a:lnTo>
                <a:lnTo>
                  <a:pt x="239" y="351"/>
                </a:lnTo>
                <a:lnTo>
                  <a:pt x="242" y="351"/>
                </a:lnTo>
                <a:lnTo>
                  <a:pt x="242" y="348"/>
                </a:lnTo>
                <a:lnTo>
                  <a:pt x="246" y="348"/>
                </a:lnTo>
                <a:lnTo>
                  <a:pt x="246" y="330"/>
                </a:lnTo>
                <a:lnTo>
                  <a:pt x="249" y="330"/>
                </a:lnTo>
                <a:lnTo>
                  <a:pt x="249" y="327"/>
                </a:lnTo>
                <a:lnTo>
                  <a:pt x="256" y="327"/>
                </a:lnTo>
                <a:lnTo>
                  <a:pt x="256" y="326"/>
                </a:lnTo>
                <a:lnTo>
                  <a:pt x="260" y="326"/>
                </a:lnTo>
                <a:lnTo>
                  <a:pt x="260" y="325"/>
                </a:lnTo>
                <a:lnTo>
                  <a:pt x="263" y="325"/>
                </a:lnTo>
                <a:lnTo>
                  <a:pt x="263" y="322"/>
                </a:lnTo>
                <a:lnTo>
                  <a:pt x="267" y="322"/>
                </a:lnTo>
                <a:lnTo>
                  <a:pt x="267" y="321"/>
                </a:lnTo>
                <a:lnTo>
                  <a:pt x="270" y="321"/>
                </a:lnTo>
                <a:lnTo>
                  <a:pt x="270" y="310"/>
                </a:lnTo>
                <a:lnTo>
                  <a:pt x="274" y="310"/>
                </a:lnTo>
                <a:lnTo>
                  <a:pt x="274" y="309"/>
                </a:lnTo>
                <a:lnTo>
                  <a:pt x="277" y="309"/>
                </a:lnTo>
                <a:lnTo>
                  <a:pt x="277" y="308"/>
                </a:lnTo>
                <a:lnTo>
                  <a:pt x="281" y="308"/>
                </a:lnTo>
                <a:lnTo>
                  <a:pt x="281" y="306"/>
                </a:lnTo>
                <a:lnTo>
                  <a:pt x="284" y="306"/>
                </a:lnTo>
                <a:lnTo>
                  <a:pt x="284" y="302"/>
                </a:lnTo>
                <a:lnTo>
                  <a:pt x="288" y="302"/>
                </a:lnTo>
                <a:lnTo>
                  <a:pt x="288" y="300"/>
                </a:lnTo>
                <a:lnTo>
                  <a:pt x="291" y="300"/>
                </a:lnTo>
                <a:lnTo>
                  <a:pt x="291" y="298"/>
                </a:lnTo>
                <a:lnTo>
                  <a:pt x="295" y="298"/>
                </a:lnTo>
                <a:lnTo>
                  <a:pt x="295" y="284"/>
                </a:lnTo>
                <a:lnTo>
                  <a:pt x="298" y="284"/>
                </a:lnTo>
                <a:lnTo>
                  <a:pt x="298" y="280"/>
                </a:lnTo>
                <a:lnTo>
                  <a:pt x="302" y="280"/>
                </a:lnTo>
                <a:lnTo>
                  <a:pt x="302" y="278"/>
                </a:lnTo>
                <a:lnTo>
                  <a:pt x="305" y="278"/>
                </a:lnTo>
                <a:lnTo>
                  <a:pt x="305" y="275"/>
                </a:lnTo>
                <a:lnTo>
                  <a:pt x="309" y="275"/>
                </a:lnTo>
                <a:lnTo>
                  <a:pt x="309" y="273"/>
                </a:lnTo>
                <a:lnTo>
                  <a:pt x="312" y="273"/>
                </a:lnTo>
                <a:lnTo>
                  <a:pt x="312" y="271"/>
                </a:lnTo>
                <a:lnTo>
                  <a:pt x="316" y="271"/>
                </a:lnTo>
                <a:lnTo>
                  <a:pt x="316" y="270"/>
                </a:lnTo>
                <a:lnTo>
                  <a:pt x="319" y="270"/>
                </a:lnTo>
                <a:lnTo>
                  <a:pt x="319" y="259"/>
                </a:lnTo>
                <a:lnTo>
                  <a:pt x="323" y="259"/>
                </a:lnTo>
                <a:lnTo>
                  <a:pt x="323" y="255"/>
                </a:lnTo>
                <a:lnTo>
                  <a:pt x="326" y="255"/>
                </a:lnTo>
                <a:lnTo>
                  <a:pt x="326" y="254"/>
                </a:lnTo>
                <a:lnTo>
                  <a:pt x="330" y="254"/>
                </a:lnTo>
                <a:lnTo>
                  <a:pt x="330" y="253"/>
                </a:lnTo>
                <a:lnTo>
                  <a:pt x="333" y="253"/>
                </a:lnTo>
                <a:lnTo>
                  <a:pt x="333" y="251"/>
                </a:lnTo>
                <a:lnTo>
                  <a:pt x="337" y="251"/>
                </a:lnTo>
                <a:lnTo>
                  <a:pt x="337" y="250"/>
                </a:lnTo>
                <a:lnTo>
                  <a:pt x="340" y="250"/>
                </a:lnTo>
                <a:lnTo>
                  <a:pt x="340" y="248"/>
                </a:lnTo>
                <a:lnTo>
                  <a:pt x="344" y="248"/>
                </a:lnTo>
                <a:lnTo>
                  <a:pt x="344" y="239"/>
                </a:lnTo>
                <a:lnTo>
                  <a:pt x="347" y="239"/>
                </a:lnTo>
                <a:lnTo>
                  <a:pt x="347" y="236"/>
                </a:lnTo>
                <a:lnTo>
                  <a:pt x="351" y="236"/>
                </a:lnTo>
                <a:lnTo>
                  <a:pt x="351" y="236"/>
                </a:lnTo>
                <a:lnTo>
                  <a:pt x="354" y="236"/>
                </a:lnTo>
                <a:lnTo>
                  <a:pt x="354" y="233"/>
                </a:lnTo>
                <a:lnTo>
                  <a:pt x="358" y="233"/>
                </a:lnTo>
                <a:lnTo>
                  <a:pt x="358" y="231"/>
                </a:lnTo>
                <a:lnTo>
                  <a:pt x="361" y="231"/>
                </a:lnTo>
                <a:lnTo>
                  <a:pt x="361" y="230"/>
                </a:lnTo>
                <a:lnTo>
                  <a:pt x="365" y="230"/>
                </a:lnTo>
                <a:lnTo>
                  <a:pt x="365" y="228"/>
                </a:lnTo>
                <a:lnTo>
                  <a:pt x="368" y="228"/>
                </a:lnTo>
                <a:lnTo>
                  <a:pt x="368" y="219"/>
                </a:lnTo>
                <a:lnTo>
                  <a:pt x="372" y="219"/>
                </a:lnTo>
                <a:lnTo>
                  <a:pt x="372" y="216"/>
                </a:lnTo>
                <a:lnTo>
                  <a:pt x="375" y="216"/>
                </a:lnTo>
                <a:lnTo>
                  <a:pt x="375" y="213"/>
                </a:lnTo>
                <a:lnTo>
                  <a:pt x="379" y="213"/>
                </a:lnTo>
                <a:lnTo>
                  <a:pt x="379" y="212"/>
                </a:lnTo>
                <a:lnTo>
                  <a:pt x="382" y="212"/>
                </a:lnTo>
                <a:lnTo>
                  <a:pt x="382" y="210"/>
                </a:lnTo>
                <a:lnTo>
                  <a:pt x="386" y="210"/>
                </a:lnTo>
                <a:lnTo>
                  <a:pt x="386" y="210"/>
                </a:lnTo>
                <a:lnTo>
                  <a:pt x="389" y="210"/>
                </a:lnTo>
                <a:lnTo>
                  <a:pt x="389" y="210"/>
                </a:lnTo>
                <a:lnTo>
                  <a:pt x="393" y="210"/>
                </a:lnTo>
                <a:lnTo>
                  <a:pt x="393" y="196"/>
                </a:lnTo>
                <a:lnTo>
                  <a:pt x="397" y="196"/>
                </a:lnTo>
                <a:lnTo>
                  <a:pt x="397" y="193"/>
                </a:lnTo>
                <a:lnTo>
                  <a:pt x="400" y="193"/>
                </a:lnTo>
                <a:lnTo>
                  <a:pt x="400" y="192"/>
                </a:lnTo>
                <a:lnTo>
                  <a:pt x="404" y="192"/>
                </a:lnTo>
                <a:lnTo>
                  <a:pt x="404" y="191"/>
                </a:lnTo>
                <a:lnTo>
                  <a:pt x="407" y="191"/>
                </a:lnTo>
                <a:lnTo>
                  <a:pt x="407" y="188"/>
                </a:lnTo>
                <a:lnTo>
                  <a:pt x="414" y="188"/>
                </a:lnTo>
                <a:lnTo>
                  <a:pt x="414" y="184"/>
                </a:lnTo>
                <a:lnTo>
                  <a:pt x="418" y="184"/>
                </a:lnTo>
                <a:lnTo>
                  <a:pt x="418" y="176"/>
                </a:lnTo>
                <a:lnTo>
                  <a:pt x="421" y="176"/>
                </a:lnTo>
                <a:lnTo>
                  <a:pt x="421" y="175"/>
                </a:lnTo>
                <a:lnTo>
                  <a:pt x="425" y="175"/>
                </a:lnTo>
                <a:lnTo>
                  <a:pt x="425" y="173"/>
                </a:lnTo>
                <a:lnTo>
                  <a:pt x="428" y="173"/>
                </a:lnTo>
                <a:lnTo>
                  <a:pt x="428" y="171"/>
                </a:lnTo>
                <a:lnTo>
                  <a:pt x="432" y="171"/>
                </a:lnTo>
                <a:lnTo>
                  <a:pt x="432" y="169"/>
                </a:lnTo>
                <a:lnTo>
                  <a:pt x="435" y="169"/>
                </a:lnTo>
                <a:lnTo>
                  <a:pt x="435" y="167"/>
                </a:lnTo>
                <a:lnTo>
                  <a:pt x="439" y="167"/>
                </a:lnTo>
                <a:lnTo>
                  <a:pt x="439" y="164"/>
                </a:lnTo>
                <a:lnTo>
                  <a:pt x="442" y="164"/>
                </a:lnTo>
                <a:lnTo>
                  <a:pt x="442" y="156"/>
                </a:lnTo>
                <a:lnTo>
                  <a:pt x="446" y="156"/>
                </a:lnTo>
                <a:lnTo>
                  <a:pt x="446" y="155"/>
                </a:lnTo>
                <a:lnTo>
                  <a:pt x="449" y="155"/>
                </a:lnTo>
                <a:lnTo>
                  <a:pt x="449" y="155"/>
                </a:lnTo>
                <a:lnTo>
                  <a:pt x="453" y="155"/>
                </a:lnTo>
                <a:lnTo>
                  <a:pt x="453" y="153"/>
                </a:lnTo>
                <a:lnTo>
                  <a:pt x="456" y="153"/>
                </a:lnTo>
                <a:lnTo>
                  <a:pt x="456" y="151"/>
                </a:lnTo>
                <a:lnTo>
                  <a:pt x="463" y="151"/>
                </a:lnTo>
                <a:lnTo>
                  <a:pt x="463" y="146"/>
                </a:lnTo>
                <a:lnTo>
                  <a:pt x="467" y="146"/>
                </a:lnTo>
                <a:lnTo>
                  <a:pt x="467" y="135"/>
                </a:lnTo>
                <a:lnTo>
                  <a:pt x="470" y="135"/>
                </a:lnTo>
                <a:lnTo>
                  <a:pt x="470" y="133"/>
                </a:lnTo>
                <a:lnTo>
                  <a:pt x="474" y="133"/>
                </a:lnTo>
                <a:lnTo>
                  <a:pt x="474" y="132"/>
                </a:lnTo>
                <a:lnTo>
                  <a:pt x="477" y="132"/>
                </a:lnTo>
                <a:lnTo>
                  <a:pt x="477" y="130"/>
                </a:lnTo>
                <a:lnTo>
                  <a:pt x="481" y="130"/>
                </a:lnTo>
                <a:lnTo>
                  <a:pt x="481" y="129"/>
                </a:lnTo>
                <a:lnTo>
                  <a:pt x="484" y="129"/>
                </a:lnTo>
                <a:lnTo>
                  <a:pt x="484" y="128"/>
                </a:lnTo>
                <a:lnTo>
                  <a:pt x="491" y="128"/>
                </a:lnTo>
                <a:lnTo>
                  <a:pt x="491" y="124"/>
                </a:lnTo>
                <a:lnTo>
                  <a:pt x="495" y="124"/>
                </a:lnTo>
                <a:lnTo>
                  <a:pt x="495" y="123"/>
                </a:lnTo>
                <a:lnTo>
                  <a:pt x="498" y="123"/>
                </a:lnTo>
                <a:lnTo>
                  <a:pt x="498" y="121"/>
                </a:lnTo>
                <a:lnTo>
                  <a:pt x="505" y="121"/>
                </a:lnTo>
                <a:lnTo>
                  <a:pt x="505" y="120"/>
                </a:lnTo>
                <a:lnTo>
                  <a:pt x="509" y="120"/>
                </a:lnTo>
                <a:lnTo>
                  <a:pt x="509" y="117"/>
                </a:lnTo>
                <a:lnTo>
                  <a:pt x="512" y="117"/>
                </a:lnTo>
                <a:lnTo>
                  <a:pt x="512" y="116"/>
                </a:lnTo>
                <a:lnTo>
                  <a:pt x="516" y="116"/>
                </a:lnTo>
                <a:lnTo>
                  <a:pt x="516" y="109"/>
                </a:lnTo>
                <a:lnTo>
                  <a:pt x="519" y="109"/>
                </a:lnTo>
                <a:lnTo>
                  <a:pt x="519" y="108"/>
                </a:lnTo>
                <a:lnTo>
                  <a:pt x="523" y="108"/>
                </a:lnTo>
                <a:lnTo>
                  <a:pt x="523" y="108"/>
                </a:lnTo>
                <a:lnTo>
                  <a:pt x="526" y="108"/>
                </a:lnTo>
                <a:lnTo>
                  <a:pt x="526" y="105"/>
                </a:lnTo>
                <a:lnTo>
                  <a:pt x="530" y="105"/>
                </a:lnTo>
                <a:lnTo>
                  <a:pt x="530" y="103"/>
                </a:lnTo>
                <a:lnTo>
                  <a:pt x="533" y="103"/>
                </a:lnTo>
                <a:lnTo>
                  <a:pt x="533" y="100"/>
                </a:lnTo>
                <a:lnTo>
                  <a:pt x="537" y="100"/>
                </a:lnTo>
                <a:lnTo>
                  <a:pt x="537" y="98"/>
                </a:lnTo>
                <a:lnTo>
                  <a:pt x="540" y="98"/>
                </a:lnTo>
                <a:lnTo>
                  <a:pt x="540" y="91"/>
                </a:lnTo>
                <a:lnTo>
                  <a:pt x="544" y="91"/>
                </a:lnTo>
                <a:lnTo>
                  <a:pt x="544" y="91"/>
                </a:lnTo>
                <a:lnTo>
                  <a:pt x="547" y="91"/>
                </a:lnTo>
                <a:lnTo>
                  <a:pt x="547" y="90"/>
                </a:lnTo>
                <a:lnTo>
                  <a:pt x="551" y="90"/>
                </a:lnTo>
                <a:lnTo>
                  <a:pt x="551" y="89"/>
                </a:lnTo>
                <a:lnTo>
                  <a:pt x="554" y="89"/>
                </a:lnTo>
                <a:lnTo>
                  <a:pt x="554" y="87"/>
                </a:lnTo>
                <a:lnTo>
                  <a:pt x="558" y="87"/>
                </a:lnTo>
                <a:lnTo>
                  <a:pt x="558" y="85"/>
                </a:lnTo>
                <a:lnTo>
                  <a:pt x="561" y="85"/>
                </a:lnTo>
                <a:lnTo>
                  <a:pt x="561" y="83"/>
                </a:lnTo>
                <a:lnTo>
                  <a:pt x="565" y="83"/>
                </a:lnTo>
                <a:lnTo>
                  <a:pt x="565" y="74"/>
                </a:lnTo>
                <a:lnTo>
                  <a:pt x="568" y="74"/>
                </a:lnTo>
                <a:lnTo>
                  <a:pt x="568" y="72"/>
                </a:lnTo>
                <a:lnTo>
                  <a:pt x="572" y="72"/>
                </a:lnTo>
                <a:lnTo>
                  <a:pt x="572" y="69"/>
                </a:lnTo>
                <a:lnTo>
                  <a:pt x="575" y="69"/>
                </a:lnTo>
                <a:lnTo>
                  <a:pt x="575" y="67"/>
                </a:lnTo>
                <a:lnTo>
                  <a:pt x="579" y="67"/>
                </a:lnTo>
                <a:lnTo>
                  <a:pt x="579" y="65"/>
                </a:lnTo>
                <a:lnTo>
                  <a:pt x="582" y="65"/>
                </a:lnTo>
                <a:lnTo>
                  <a:pt x="582" y="64"/>
                </a:lnTo>
                <a:lnTo>
                  <a:pt x="586" y="64"/>
                </a:lnTo>
                <a:lnTo>
                  <a:pt x="586" y="61"/>
                </a:lnTo>
                <a:lnTo>
                  <a:pt x="589" y="61"/>
                </a:lnTo>
                <a:lnTo>
                  <a:pt x="589" y="58"/>
                </a:lnTo>
                <a:lnTo>
                  <a:pt x="593" y="58"/>
                </a:lnTo>
                <a:lnTo>
                  <a:pt x="593" y="54"/>
                </a:lnTo>
                <a:lnTo>
                  <a:pt x="600" y="54"/>
                </a:lnTo>
                <a:lnTo>
                  <a:pt x="600" y="53"/>
                </a:lnTo>
                <a:lnTo>
                  <a:pt x="603" y="53"/>
                </a:lnTo>
                <a:lnTo>
                  <a:pt x="603" y="50"/>
                </a:lnTo>
                <a:lnTo>
                  <a:pt x="607" y="50"/>
                </a:lnTo>
                <a:lnTo>
                  <a:pt x="607" y="47"/>
                </a:lnTo>
                <a:lnTo>
                  <a:pt x="610" y="47"/>
                </a:lnTo>
                <a:lnTo>
                  <a:pt x="610" y="46"/>
                </a:lnTo>
                <a:lnTo>
                  <a:pt x="614" y="46"/>
                </a:lnTo>
                <a:lnTo>
                  <a:pt x="614" y="37"/>
                </a:lnTo>
                <a:lnTo>
                  <a:pt x="617" y="37"/>
                </a:lnTo>
                <a:lnTo>
                  <a:pt x="617" y="35"/>
                </a:lnTo>
                <a:lnTo>
                  <a:pt x="621" y="35"/>
                </a:lnTo>
                <a:lnTo>
                  <a:pt x="621" y="30"/>
                </a:lnTo>
                <a:lnTo>
                  <a:pt x="624" y="30"/>
                </a:lnTo>
                <a:lnTo>
                  <a:pt x="624" y="26"/>
                </a:lnTo>
                <a:lnTo>
                  <a:pt x="628" y="26"/>
                </a:lnTo>
                <a:lnTo>
                  <a:pt x="628" y="24"/>
                </a:lnTo>
                <a:lnTo>
                  <a:pt x="631" y="24"/>
                </a:lnTo>
                <a:lnTo>
                  <a:pt x="631" y="22"/>
                </a:lnTo>
                <a:lnTo>
                  <a:pt x="635" y="22"/>
                </a:lnTo>
                <a:lnTo>
                  <a:pt x="635" y="19"/>
                </a:lnTo>
                <a:lnTo>
                  <a:pt x="638" y="19"/>
                </a:lnTo>
                <a:lnTo>
                  <a:pt x="638" y="5"/>
                </a:lnTo>
                <a:lnTo>
                  <a:pt x="642" y="5"/>
                </a:lnTo>
                <a:lnTo>
                  <a:pt x="642" y="4"/>
                </a:lnTo>
                <a:lnTo>
                  <a:pt x="645" y="4"/>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cxnSp>
        <p:nvCxnSpPr>
          <p:cNvPr id="62477" name="Straight Connector 62476"/>
          <p:cNvCxnSpPr/>
          <p:nvPr/>
        </p:nvCxnSpPr>
        <p:spPr bwMode="auto">
          <a:xfrm>
            <a:off x="2339752" y="2230125"/>
            <a:ext cx="432048"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bwMode="auto">
          <a:xfrm>
            <a:off x="2339752" y="2513749"/>
            <a:ext cx="432048"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bwMode="auto">
          <a:xfrm>
            <a:off x="2339752" y="2797373"/>
            <a:ext cx="432048" cy="0"/>
          </a:xfrm>
          <a:prstGeom prst="line">
            <a:avLst/>
          </a:prstGeom>
          <a:solidFill>
            <a:schemeClr val="accent1"/>
          </a:solidFill>
          <a:ln w="571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2478" name="TextBox 62477"/>
          <p:cNvSpPr txBox="1"/>
          <p:nvPr/>
        </p:nvSpPr>
        <p:spPr>
          <a:xfrm>
            <a:off x="2843806" y="2060848"/>
            <a:ext cx="1989647" cy="338554"/>
          </a:xfrm>
          <a:prstGeom prst="rect">
            <a:avLst/>
          </a:prstGeom>
          <a:noFill/>
        </p:spPr>
        <p:txBody>
          <a:bodyPr wrap="none" rtlCol="0">
            <a:spAutoFit/>
          </a:bodyPr>
          <a:lstStyle/>
          <a:p>
            <a:pPr algn="l"/>
            <a:r>
              <a:rPr lang="en-GB" sz="1600" dirty="0" smtClean="0">
                <a:latin typeface="+mn-lt"/>
              </a:rPr>
              <a:t>Audit 2, HR=1.00</a:t>
            </a:r>
            <a:endParaRPr lang="en-GB" sz="1600" dirty="0">
              <a:latin typeface="+mn-lt"/>
            </a:endParaRPr>
          </a:p>
        </p:txBody>
      </p:sp>
      <p:sp>
        <p:nvSpPr>
          <p:cNvPr id="49" name="TextBox 48"/>
          <p:cNvSpPr txBox="1"/>
          <p:nvPr/>
        </p:nvSpPr>
        <p:spPr>
          <a:xfrm>
            <a:off x="2843808" y="2344472"/>
            <a:ext cx="3288080" cy="338554"/>
          </a:xfrm>
          <a:prstGeom prst="rect">
            <a:avLst/>
          </a:prstGeom>
          <a:noFill/>
        </p:spPr>
        <p:txBody>
          <a:bodyPr wrap="none" rtlCol="0">
            <a:spAutoFit/>
          </a:bodyPr>
          <a:lstStyle/>
          <a:p>
            <a:pPr algn="l"/>
            <a:r>
              <a:rPr lang="en-GB" sz="1600" dirty="0" smtClean="0">
                <a:latin typeface="+mn-lt"/>
              </a:rPr>
              <a:t>Audit 3, HR=1.09 [0.94-1.26]</a:t>
            </a:r>
            <a:endParaRPr lang="en-GB" sz="1600" dirty="0">
              <a:latin typeface="+mn-lt"/>
            </a:endParaRPr>
          </a:p>
        </p:txBody>
      </p:sp>
      <p:sp>
        <p:nvSpPr>
          <p:cNvPr id="50" name="TextBox 49"/>
          <p:cNvSpPr txBox="1"/>
          <p:nvPr/>
        </p:nvSpPr>
        <p:spPr>
          <a:xfrm>
            <a:off x="2843807" y="2628096"/>
            <a:ext cx="3280065" cy="338554"/>
          </a:xfrm>
          <a:prstGeom prst="rect">
            <a:avLst/>
          </a:prstGeom>
          <a:noFill/>
        </p:spPr>
        <p:txBody>
          <a:bodyPr wrap="none" rtlCol="0">
            <a:spAutoFit/>
          </a:bodyPr>
          <a:lstStyle/>
          <a:p>
            <a:pPr algn="l"/>
            <a:r>
              <a:rPr lang="en-GB" sz="1600" dirty="0" smtClean="0">
                <a:latin typeface="+mn-lt"/>
              </a:rPr>
              <a:t>Audit 4, HR=1.02 [0.80-1.20</a:t>
            </a:r>
            <a:r>
              <a:rPr lang="en-GB" sz="1600" dirty="0" smtClean="0"/>
              <a:t>]</a:t>
            </a:r>
            <a:endParaRPr lang="en-GB" sz="1600" dirty="0"/>
          </a:p>
        </p:txBody>
      </p:sp>
    </p:spTree>
    <p:extLst>
      <p:ext uri="{BB962C8B-B14F-4D97-AF65-F5344CB8AC3E}">
        <p14:creationId xmlns:p14="http://schemas.microsoft.com/office/powerpoint/2010/main" xmlns="" val="8180877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Les 7 points </a:t>
            </a:r>
            <a:r>
              <a:rPr lang="en-GB" sz="3600" dirty="0" err="1" smtClean="0"/>
              <a:t>d’action</a:t>
            </a:r>
            <a:r>
              <a:rPr lang="en-GB" sz="3600" dirty="0" smtClean="0"/>
              <a:t> du 7 Mars</a:t>
            </a:r>
            <a:endParaRPr lang="en-GB" sz="3600" dirty="0"/>
          </a:p>
        </p:txBody>
      </p:sp>
      <p:sp>
        <p:nvSpPr>
          <p:cNvPr id="3" name="Content Placeholder 2"/>
          <p:cNvSpPr>
            <a:spLocks noGrp="1"/>
          </p:cNvSpPr>
          <p:nvPr>
            <p:ph idx="1"/>
          </p:nvPr>
        </p:nvSpPr>
        <p:spPr>
          <a:xfrm>
            <a:off x="395536" y="1412776"/>
            <a:ext cx="8748464" cy="4603750"/>
          </a:xfrm>
        </p:spPr>
        <p:txBody>
          <a:bodyPr/>
          <a:lstStyle/>
          <a:p>
            <a:pPr marL="514350" indent="-514350">
              <a:buFont typeface="+mj-lt"/>
              <a:buAutoNum type="arabicPeriod"/>
            </a:pPr>
            <a:r>
              <a:rPr lang="en-GB" dirty="0" smtClean="0"/>
              <a:t>Le </a:t>
            </a:r>
            <a:r>
              <a:rPr lang="en-GB" dirty="0" err="1" smtClean="0"/>
              <a:t>principe</a:t>
            </a:r>
            <a:r>
              <a:rPr lang="en-GB" dirty="0" smtClean="0"/>
              <a:t>: </a:t>
            </a:r>
            <a:r>
              <a:rPr lang="en-GB" dirty="0" smtClean="0">
                <a:solidFill>
                  <a:schemeClr val="tx2"/>
                </a:solidFill>
              </a:rPr>
              <a:t>Foot Attack</a:t>
            </a:r>
            <a:r>
              <a:rPr lang="en-GB" dirty="0" smtClean="0"/>
              <a:t>: “time is foot!”</a:t>
            </a:r>
          </a:p>
          <a:p>
            <a:pPr marL="514350" indent="-514350">
              <a:buFont typeface="+mj-lt"/>
              <a:buAutoNum type="arabicPeriod"/>
            </a:pPr>
            <a:r>
              <a:rPr lang="en-GB" dirty="0" err="1" smtClean="0"/>
              <a:t>Soins</a:t>
            </a:r>
            <a:r>
              <a:rPr lang="en-GB" dirty="0" smtClean="0"/>
              <a:t> </a:t>
            </a:r>
            <a:r>
              <a:rPr lang="en-GB" dirty="0" err="1" smtClean="0"/>
              <a:t>interdisciplinaires</a:t>
            </a:r>
            <a:r>
              <a:rPr lang="en-GB" dirty="0" smtClean="0"/>
              <a:t> </a:t>
            </a:r>
            <a:r>
              <a:rPr lang="en-GB" dirty="0" err="1" smtClean="0"/>
              <a:t>durant</a:t>
            </a:r>
            <a:r>
              <a:rPr lang="en-GB" dirty="0" smtClean="0"/>
              <a:t> </a:t>
            </a:r>
            <a:r>
              <a:rPr lang="en-GB" dirty="0" smtClean="0">
                <a:solidFill>
                  <a:schemeClr val="tx2"/>
                </a:solidFill>
              </a:rPr>
              <a:t>hospitalisation</a:t>
            </a:r>
          </a:p>
          <a:p>
            <a:pPr marL="514350" indent="-514350">
              <a:buFont typeface="+mj-lt"/>
              <a:buAutoNum type="arabicPeriod"/>
            </a:pPr>
            <a:r>
              <a:rPr lang="en-GB" dirty="0" err="1" smtClean="0"/>
              <a:t>Meilleure</a:t>
            </a:r>
            <a:r>
              <a:rPr lang="en-GB" dirty="0" smtClean="0"/>
              <a:t> </a:t>
            </a:r>
            <a:r>
              <a:rPr lang="en-GB" dirty="0" smtClean="0">
                <a:solidFill>
                  <a:schemeClr val="tx2"/>
                </a:solidFill>
              </a:rPr>
              <a:t>communication</a:t>
            </a:r>
            <a:r>
              <a:rPr lang="en-GB" dirty="0" smtClean="0"/>
              <a:t> entre DFCs et la 1è </a:t>
            </a:r>
            <a:r>
              <a:rPr lang="en-GB" dirty="0" err="1" smtClean="0"/>
              <a:t>ligne</a:t>
            </a:r>
            <a:endParaRPr lang="en-GB" dirty="0" smtClean="0"/>
          </a:p>
          <a:p>
            <a:pPr marL="514350" indent="-514350">
              <a:buFont typeface="+mj-lt"/>
              <a:buAutoNum type="arabicPeriod"/>
            </a:pPr>
            <a:r>
              <a:rPr lang="en-GB" dirty="0" err="1" smtClean="0">
                <a:solidFill>
                  <a:schemeClr val="tx2"/>
                </a:solidFill>
              </a:rPr>
              <a:t>Chaussure</a:t>
            </a:r>
            <a:r>
              <a:rPr lang="en-GB" dirty="0" smtClean="0">
                <a:solidFill>
                  <a:schemeClr val="tx2"/>
                </a:solidFill>
              </a:rPr>
              <a:t> pour </a:t>
            </a:r>
            <a:r>
              <a:rPr lang="en-GB" dirty="0" err="1" smtClean="0">
                <a:solidFill>
                  <a:schemeClr val="tx2"/>
                </a:solidFill>
              </a:rPr>
              <a:t>l’intérieur</a:t>
            </a:r>
            <a:endParaRPr lang="en-GB" dirty="0" smtClean="0"/>
          </a:p>
          <a:p>
            <a:pPr marL="514350" indent="-514350">
              <a:buFont typeface="+mj-lt"/>
              <a:buAutoNum type="arabicPeriod"/>
            </a:pPr>
            <a:r>
              <a:rPr lang="en-GB" dirty="0" err="1" smtClean="0"/>
              <a:t>Suivi</a:t>
            </a:r>
            <a:r>
              <a:rPr lang="en-GB" dirty="0" smtClean="0"/>
              <a:t> </a:t>
            </a:r>
            <a:r>
              <a:rPr lang="en-GB" dirty="0" err="1" smtClean="0"/>
              <a:t>podologique</a:t>
            </a:r>
            <a:r>
              <a:rPr lang="en-GB" dirty="0" smtClean="0"/>
              <a:t> des </a:t>
            </a:r>
            <a:r>
              <a:rPr lang="en-GB" dirty="0" smtClean="0">
                <a:solidFill>
                  <a:schemeClr val="tx2"/>
                </a:solidFill>
              </a:rPr>
              <a:t>patients à haut </a:t>
            </a:r>
            <a:r>
              <a:rPr lang="en-GB" dirty="0" err="1" smtClean="0">
                <a:solidFill>
                  <a:schemeClr val="tx2"/>
                </a:solidFill>
              </a:rPr>
              <a:t>risque</a:t>
            </a:r>
            <a:endParaRPr lang="en-GB" dirty="0" smtClean="0">
              <a:solidFill>
                <a:schemeClr val="tx2"/>
              </a:solidFill>
            </a:endParaRPr>
          </a:p>
          <a:p>
            <a:pPr marL="514350" indent="-514350">
              <a:buFont typeface="+mj-lt"/>
              <a:buAutoNum type="arabicPeriod"/>
            </a:pPr>
            <a:r>
              <a:rPr lang="en-GB" dirty="0" smtClean="0"/>
              <a:t>Diminution du </a:t>
            </a:r>
            <a:r>
              <a:rPr lang="en-GB" dirty="0" smtClean="0">
                <a:solidFill>
                  <a:schemeClr val="tx2"/>
                </a:solidFill>
              </a:rPr>
              <a:t>prix à charge des patients.</a:t>
            </a:r>
            <a:endParaRPr lang="en-GB" dirty="0" smtClean="0"/>
          </a:p>
          <a:p>
            <a:pPr marL="514350" indent="-514350">
              <a:buFont typeface="+mj-lt"/>
              <a:buAutoNum type="arabicPeriod"/>
            </a:pPr>
            <a:r>
              <a:rPr lang="en-GB" dirty="0" err="1" smtClean="0"/>
              <a:t>Registre</a:t>
            </a:r>
            <a:r>
              <a:rPr lang="en-GB" dirty="0" smtClean="0"/>
              <a:t> des </a:t>
            </a:r>
            <a:r>
              <a:rPr lang="en-GB" dirty="0" err="1" smtClean="0">
                <a:solidFill>
                  <a:schemeClr val="tx2"/>
                </a:solidFill>
              </a:rPr>
              <a:t>données</a:t>
            </a:r>
            <a:r>
              <a:rPr lang="en-GB" dirty="0" smtClean="0">
                <a:solidFill>
                  <a:schemeClr val="tx2"/>
                </a:solidFill>
              </a:rPr>
              <a:t> </a:t>
            </a:r>
            <a:r>
              <a:rPr lang="en-GB" dirty="0" err="1" smtClean="0"/>
              <a:t>sur</a:t>
            </a:r>
            <a:r>
              <a:rPr lang="en-GB" dirty="0" smtClean="0"/>
              <a:t> le DF en </a:t>
            </a:r>
            <a:r>
              <a:rPr lang="en-GB" dirty="0" err="1" smtClean="0"/>
              <a:t>Belgique</a:t>
            </a: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3</a:t>
            </a:fld>
            <a:endParaRPr lang="fr-FR"/>
          </a:p>
        </p:txBody>
      </p:sp>
    </p:spTree>
    <p:extLst>
      <p:ext uri="{BB962C8B-B14F-4D97-AF65-F5344CB8AC3E}">
        <p14:creationId xmlns="" xmlns:p14="http://schemas.microsoft.com/office/powerpoint/2010/main" val="158673352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313240" cy="762000"/>
          </a:xfrm>
        </p:spPr>
        <p:txBody>
          <a:bodyPr/>
          <a:lstStyle/>
          <a:p>
            <a:r>
              <a:rPr lang="en-GB" sz="3600" dirty="0" err="1" smtClean="0"/>
              <a:t>Probabilité</a:t>
            </a:r>
            <a:r>
              <a:rPr lang="en-GB" sz="3600" dirty="0" smtClean="0"/>
              <a:t> de </a:t>
            </a:r>
            <a:r>
              <a:rPr lang="en-GB" sz="3600" dirty="0" err="1" smtClean="0"/>
              <a:t>décès</a:t>
            </a:r>
            <a:r>
              <a:rPr lang="en-GB" sz="3600" dirty="0" smtClean="0"/>
              <a:t/>
            </a:r>
            <a:br>
              <a:rPr lang="en-GB" sz="3600" dirty="0" smtClean="0"/>
            </a:br>
            <a:r>
              <a:rPr lang="en-GB" sz="3600" dirty="0" smtClean="0"/>
              <a:t>Audits 2-4</a:t>
            </a:r>
            <a:endParaRPr lang="en-GB" sz="3600"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30</a:t>
            </a:fld>
            <a:endParaRPr lang="fr-FR"/>
          </a:p>
        </p:txBody>
      </p:sp>
      <p:cxnSp>
        <p:nvCxnSpPr>
          <p:cNvPr id="62477" name="Straight Connector 62476"/>
          <p:cNvCxnSpPr/>
          <p:nvPr/>
        </p:nvCxnSpPr>
        <p:spPr bwMode="auto">
          <a:xfrm>
            <a:off x="2339752" y="2230125"/>
            <a:ext cx="432048"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bwMode="auto">
          <a:xfrm>
            <a:off x="2339752" y="2513749"/>
            <a:ext cx="432048"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bwMode="auto">
          <a:xfrm>
            <a:off x="2339752" y="2797373"/>
            <a:ext cx="432048"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62478" name="TextBox 62477"/>
          <p:cNvSpPr txBox="1"/>
          <p:nvPr/>
        </p:nvSpPr>
        <p:spPr>
          <a:xfrm>
            <a:off x="2843806" y="2060848"/>
            <a:ext cx="1989647" cy="338554"/>
          </a:xfrm>
          <a:prstGeom prst="rect">
            <a:avLst/>
          </a:prstGeom>
          <a:noFill/>
        </p:spPr>
        <p:txBody>
          <a:bodyPr wrap="none" rtlCol="0">
            <a:spAutoFit/>
          </a:bodyPr>
          <a:lstStyle/>
          <a:p>
            <a:pPr algn="l"/>
            <a:r>
              <a:rPr lang="en-GB" sz="1600" dirty="0" smtClean="0">
                <a:latin typeface="+mn-lt"/>
              </a:rPr>
              <a:t>Audit 2, HR=1.00</a:t>
            </a:r>
            <a:endParaRPr lang="en-GB" sz="1600" dirty="0">
              <a:latin typeface="+mn-lt"/>
            </a:endParaRPr>
          </a:p>
        </p:txBody>
      </p:sp>
      <p:sp>
        <p:nvSpPr>
          <p:cNvPr id="49" name="TextBox 48"/>
          <p:cNvSpPr txBox="1"/>
          <p:nvPr/>
        </p:nvSpPr>
        <p:spPr>
          <a:xfrm>
            <a:off x="2843808" y="2344472"/>
            <a:ext cx="3288080" cy="338554"/>
          </a:xfrm>
          <a:prstGeom prst="rect">
            <a:avLst/>
          </a:prstGeom>
          <a:noFill/>
        </p:spPr>
        <p:txBody>
          <a:bodyPr wrap="none" rtlCol="0">
            <a:spAutoFit/>
          </a:bodyPr>
          <a:lstStyle/>
          <a:p>
            <a:pPr algn="l"/>
            <a:r>
              <a:rPr lang="en-GB" sz="1600" dirty="0" smtClean="0">
                <a:latin typeface="+mn-lt"/>
              </a:rPr>
              <a:t>Audit 3, HR=1.17 [0.74-1.85]</a:t>
            </a:r>
            <a:endParaRPr lang="en-GB" sz="1600" dirty="0">
              <a:latin typeface="+mn-lt"/>
            </a:endParaRPr>
          </a:p>
        </p:txBody>
      </p:sp>
      <p:sp>
        <p:nvSpPr>
          <p:cNvPr id="50" name="TextBox 49"/>
          <p:cNvSpPr txBox="1"/>
          <p:nvPr/>
        </p:nvSpPr>
        <p:spPr>
          <a:xfrm>
            <a:off x="2843807" y="2628096"/>
            <a:ext cx="2792752" cy="338554"/>
          </a:xfrm>
          <a:prstGeom prst="rect">
            <a:avLst/>
          </a:prstGeom>
          <a:noFill/>
        </p:spPr>
        <p:txBody>
          <a:bodyPr wrap="none" rtlCol="0">
            <a:spAutoFit/>
          </a:bodyPr>
          <a:lstStyle/>
          <a:p>
            <a:pPr algn="l"/>
            <a:r>
              <a:rPr lang="en-GB" sz="1600" dirty="0" smtClean="0"/>
              <a:t>Audit 4, HR=1.73 [1.09-2.74]</a:t>
            </a:r>
            <a:endParaRPr lang="en-GB" sz="1600" dirty="0"/>
          </a:p>
        </p:txBody>
      </p:sp>
      <p:sp>
        <p:nvSpPr>
          <p:cNvPr id="7" name="Freeform 6"/>
          <p:cNvSpPr>
            <a:spLocks/>
          </p:cNvSpPr>
          <p:nvPr/>
        </p:nvSpPr>
        <p:spPr bwMode="auto">
          <a:xfrm>
            <a:off x="2311400" y="3573016"/>
            <a:ext cx="4945063" cy="1704393"/>
          </a:xfrm>
          <a:custGeom>
            <a:avLst/>
            <a:gdLst>
              <a:gd name="T0" fmla="*/ 0 w 649"/>
              <a:gd name="T1" fmla="*/ 299 h 299"/>
              <a:gd name="T2" fmla="*/ 18 w 649"/>
              <a:gd name="T3" fmla="*/ 281 h 299"/>
              <a:gd name="T4" fmla="*/ 25 w 649"/>
              <a:gd name="T5" fmla="*/ 254 h 299"/>
              <a:gd name="T6" fmla="*/ 36 w 649"/>
              <a:gd name="T7" fmla="*/ 254 h 299"/>
              <a:gd name="T8" fmla="*/ 43 w 649"/>
              <a:gd name="T9" fmla="*/ 245 h 299"/>
              <a:gd name="T10" fmla="*/ 53 w 649"/>
              <a:gd name="T11" fmla="*/ 245 h 299"/>
              <a:gd name="T12" fmla="*/ 60 w 649"/>
              <a:gd name="T13" fmla="*/ 236 h 299"/>
              <a:gd name="T14" fmla="*/ 74 w 649"/>
              <a:gd name="T15" fmla="*/ 236 h 299"/>
              <a:gd name="T16" fmla="*/ 81 w 649"/>
              <a:gd name="T17" fmla="*/ 227 h 299"/>
              <a:gd name="T18" fmla="*/ 92 w 649"/>
              <a:gd name="T19" fmla="*/ 227 h 299"/>
              <a:gd name="T20" fmla="*/ 99 w 649"/>
              <a:gd name="T21" fmla="*/ 227 h 299"/>
              <a:gd name="T22" fmla="*/ 109 w 649"/>
              <a:gd name="T23" fmla="*/ 218 h 299"/>
              <a:gd name="T24" fmla="*/ 116 w 649"/>
              <a:gd name="T25" fmla="*/ 218 h 299"/>
              <a:gd name="T26" fmla="*/ 127 w 649"/>
              <a:gd name="T27" fmla="*/ 218 h 299"/>
              <a:gd name="T28" fmla="*/ 134 w 649"/>
              <a:gd name="T29" fmla="*/ 218 h 299"/>
              <a:gd name="T30" fmla="*/ 148 w 649"/>
              <a:gd name="T31" fmla="*/ 218 h 299"/>
              <a:gd name="T32" fmla="*/ 155 w 649"/>
              <a:gd name="T33" fmla="*/ 189 h 299"/>
              <a:gd name="T34" fmla="*/ 165 w 649"/>
              <a:gd name="T35" fmla="*/ 189 h 299"/>
              <a:gd name="T36" fmla="*/ 172 w 649"/>
              <a:gd name="T37" fmla="*/ 189 h 299"/>
              <a:gd name="T38" fmla="*/ 183 w 649"/>
              <a:gd name="T39" fmla="*/ 189 h 299"/>
              <a:gd name="T40" fmla="*/ 190 w 649"/>
              <a:gd name="T41" fmla="*/ 189 h 299"/>
              <a:gd name="T42" fmla="*/ 200 w 649"/>
              <a:gd name="T43" fmla="*/ 189 h 299"/>
              <a:gd name="T44" fmla="*/ 207 w 649"/>
              <a:gd name="T45" fmla="*/ 179 h 299"/>
              <a:gd name="T46" fmla="*/ 221 w 649"/>
              <a:gd name="T47" fmla="*/ 179 h 299"/>
              <a:gd name="T48" fmla="*/ 232 w 649"/>
              <a:gd name="T49" fmla="*/ 179 h 299"/>
              <a:gd name="T50" fmla="*/ 242 w 649"/>
              <a:gd name="T51" fmla="*/ 169 h 299"/>
              <a:gd name="T52" fmla="*/ 249 w 649"/>
              <a:gd name="T53" fmla="*/ 160 h 299"/>
              <a:gd name="T54" fmla="*/ 263 w 649"/>
              <a:gd name="T55" fmla="*/ 160 h 299"/>
              <a:gd name="T56" fmla="*/ 270 w 649"/>
              <a:gd name="T57" fmla="*/ 150 h 299"/>
              <a:gd name="T58" fmla="*/ 284 w 649"/>
              <a:gd name="T59" fmla="*/ 130 h 299"/>
              <a:gd name="T60" fmla="*/ 291 w 649"/>
              <a:gd name="T61" fmla="*/ 120 h 299"/>
              <a:gd name="T62" fmla="*/ 305 w 649"/>
              <a:gd name="T63" fmla="*/ 120 h 299"/>
              <a:gd name="T64" fmla="*/ 312 w 649"/>
              <a:gd name="T65" fmla="*/ 120 h 299"/>
              <a:gd name="T66" fmla="*/ 323 w 649"/>
              <a:gd name="T67" fmla="*/ 120 h 299"/>
              <a:gd name="T68" fmla="*/ 333 w 649"/>
              <a:gd name="T69" fmla="*/ 109 h 299"/>
              <a:gd name="T70" fmla="*/ 347 w 649"/>
              <a:gd name="T71" fmla="*/ 109 h 299"/>
              <a:gd name="T72" fmla="*/ 361 w 649"/>
              <a:gd name="T73" fmla="*/ 99 h 299"/>
              <a:gd name="T74" fmla="*/ 372 w 649"/>
              <a:gd name="T75" fmla="*/ 99 h 299"/>
              <a:gd name="T76" fmla="*/ 379 w 649"/>
              <a:gd name="T77" fmla="*/ 99 h 299"/>
              <a:gd name="T78" fmla="*/ 397 w 649"/>
              <a:gd name="T79" fmla="*/ 99 h 299"/>
              <a:gd name="T80" fmla="*/ 407 w 649"/>
              <a:gd name="T81" fmla="*/ 99 h 299"/>
              <a:gd name="T82" fmla="*/ 425 w 649"/>
              <a:gd name="T83" fmla="*/ 99 h 299"/>
              <a:gd name="T84" fmla="*/ 432 w 649"/>
              <a:gd name="T85" fmla="*/ 99 h 299"/>
              <a:gd name="T86" fmla="*/ 446 w 649"/>
              <a:gd name="T87" fmla="*/ 88 h 299"/>
              <a:gd name="T88" fmla="*/ 460 w 649"/>
              <a:gd name="T89" fmla="*/ 88 h 299"/>
              <a:gd name="T90" fmla="*/ 474 w 649"/>
              <a:gd name="T91" fmla="*/ 88 h 299"/>
              <a:gd name="T92" fmla="*/ 481 w 649"/>
              <a:gd name="T93" fmla="*/ 77 h 299"/>
              <a:gd name="T94" fmla="*/ 495 w 649"/>
              <a:gd name="T95" fmla="*/ 77 h 299"/>
              <a:gd name="T96" fmla="*/ 512 w 649"/>
              <a:gd name="T97" fmla="*/ 77 h 299"/>
              <a:gd name="T98" fmla="*/ 523 w 649"/>
              <a:gd name="T99" fmla="*/ 77 h 299"/>
              <a:gd name="T100" fmla="*/ 530 w 649"/>
              <a:gd name="T101" fmla="*/ 66 h 299"/>
              <a:gd name="T102" fmla="*/ 544 w 649"/>
              <a:gd name="T103" fmla="*/ 66 h 299"/>
              <a:gd name="T104" fmla="*/ 558 w 649"/>
              <a:gd name="T105" fmla="*/ 54 h 299"/>
              <a:gd name="T106" fmla="*/ 568 w 649"/>
              <a:gd name="T107" fmla="*/ 54 h 299"/>
              <a:gd name="T108" fmla="*/ 579 w 649"/>
              <a:gd name="T109" fmla="*/ 30 h 299"/>
              <a:gd name="T110" fmla="*/ 589 w 649"/>
              <a:gd name="T111" fmla="*/ 30 h 299"/>
              <a:gd name="T112" fmla="*/ 596 w 649"/>
              <a:gd name="T113" fmla="*/ 30 h 299"/>
              <a:gd name="T114" fmla="*/ 610 w 649"/>
              <a:gd name="T115" fmla="*/ 30 h 299"/>
              <a:gd name="T116" fmla="*/ 628 w 649"/>
              <a:gd name="T117" fmla="*/ 30 h 299"/>
              <a:gd name="T118" fmla="*/ 642 w 649"/>
              <a:gd name="T119" fmla="*/ 30 h 299"/>
              <a:gd name="T120" fmla="*/ 649 w 649"/>
              <a:gd name="T121"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 h="299">
                <a:moveTo>
                  <a:pt x="0" y="299"/>
                </a:moveTo>
                <a:lnTo>
                  <a:pt x="0" y="299"/>
                </a:lnTo>
                <a:lnTo>
                  <a:pt x="0" y="299"/>
                </a:lnTo>
                <a:lnTo>
                  <a:pt x="0" y="299"/>
                </a:lnTo>
                <a:lnTo>
                  <a:pt x="0" y="299"/>
                </a:lnTo>
                <a:lnTo>
                  <a:pt x="8" y="299"/>
                </a:lnTo>
                <a:lnTo>
                  <a:pt x="8" y="299"/>
                </a:lnTo>
                <a:lnTo>
                  <a:pt x="15" y="299"/>
                </a:lnTo>
                <a:lnTo>
                  <a:pt x="15" y="281"/>
                </a:lnTo>
                <a:lnTo>
                  <a:pt x="18" y="281"/>
                </a:lnTo>
                <a:lnTo>
                  <a:pt x="18" y="272"/>
                </a:lnTo>
                <a:lnTo>
                  <a:pt x="22" y="272"/>
                </a:lnTo>
                <a:lnTo>
                  <a:pt x="22" y="254"/>
                </a:lnTo>
                <a:lnTo>
                  <a:pt x="25" y="254"/>
                </a:lnTo>
                <a:lnTo>
                  <a:pt x="25" y="254"/>
                </a:lnTo>
                <a:lnTo>
                  <a:pt x="29" y="254"/>
                </a:lnTo>
                <a:lnTo>
                  <a:pt x="29" y="254"/>
                </a:lnTo>
                <a:lnTo>
                  <a:pt x="32" y="254"/>
                </a:lnTo>
                <a:lnTo>
                  <a:pt x="32" y="254"/>
                </a:lnTo>
                <a:lnTo>
                  <a:pt x="36" y="254"/>
                </a:lnTo>
                <a:lnTo>
                  <a:pt x="36" y="254"/>
                </a:lnTo>
                <a:lnTo>
                  <a:pt x="39" y="254"/>
                </a:lnTo>
                <a:lnTo>
                  <a:pt x="39" y="254"/>
                </a:lnTo>
                <a:lnTo>
                  <a:pt x="43" y="254"/>
                </a:lnTo>
                <a:lnTo>
                  <a:pt x="43" y="245"/>
                </a:lnTo>
                <a:lnTo>
                  <a:pt x="46" y="245"/>
                </a:lnTo>
                <a:lnTo>
                  <a:pt x="46" y="245"/>
                </a:lnTo>
                <a:lnTo>
                  <a:pt x="50" y="245"/>
                </a:lnTo>
                <a:lnTo>
                  <a:pt x="50" y="245"/>
                </a:lnTo>
                <a:lnTo>
                  <a:pt x="53" y="245"/>
                </a:lnTo>
                <a:lnTo>
                  <a:pt x="53" y="245"/>
                </a:lnTo>
                <a:lnTo>
                  <a:pt x="57" y="245"/>
                </a:lnTo>
                <a:lnTo>
                  <a:pt x="57" y="236"/>
                </a:lnTo>
                <a:lnTo>
                  <a:pt x="60" y="236"/>
                </a:lnTo>
                <a:lnTo>
                  <a:pt x="60" y="236"/>
                </a:lnTo>
                <a:lnTo>
                  <a:pt x="64" y="236"/>
                </a:lnTo>
                <a:lnTo>
                  <a:pt x="64" y="236"/>
                </a:lnTo>
                <a:lnTo>
                  <a:pt x="71" y="236"/>
                </a:lnTo>
                <a:lnTo>
                  <a:pt x="71" y="236"/>
                </a:lnTo>
                <a:lnTo>
                  <a:pt x="74" y="236"/>
                </a:lnTo>
                <a:lnTo>
                  <a:pt x="74" y="236"/>
                </a:lnTo>
                <a:lnTo>
                  <a:pt x="78" y="236"/>
                </a:lnTo>
                <a:lnTo>
                  <a:pt x="78" y="227"/>
                </a:lnTo>
                <a:lnTo>
                  <a:pt x="81" y="227"/>
                </a:lnTo>
                <a:lnTo>
                  <a:pt x="81" y="227"/>
                </a:lnTo>
                <a:lnTo>
                  <a:pt x="85" y="227"/>
                </a:lnTo>
                <a:lnTo>
                  <a:pt x="85" y="227"/>
                </a:lnTo>
                <a:lnTo>
                  <a:pt x="88" y="227"/>
                </a:lnTo>
                <a:lnTo>
                  <a:pt x="88" y="227"/>
                </a:lnTo>
                <a:lnTo>
                  <a:pt x="92" y="227"/>
                </a:lnTo>
                <a:lnTo>
                  <a:pt x="92" y="227"/>
                </a:lnTo>
                <a:lnTo>
                  <a:pt x="95" y="227"/>
                </a:lnTo>
                <a:lnTo>
                  <a:pt x="95" y="227"/>
                </a:lnTo>
                <a:lnTo>
                  <a:pt x="99" y="227"/>
                </a:lnTo>
                <a:lnTo>
                  <a:pt x="99" y="227"/>
                </a:lnTo>
                <a:lnTo>
                  <a:pt x="102" y="227"/>
                </a:lnTo>
                <a:lnTo>
                  <a:pt x="102" y="218"/>
                </a:lnTo>
                <a:lnTo>
                  <a:pt x="106" y="218"/>
                </a:lnTo>
                <a:lnTo>
                  <a:pt x="106" y="218"/>
                </a:lnTo>
                <a:lnTo>
                  <a:pt x="109" y="218"/>
                </a:lnTo>
                <a:lnTo>
                  <a:pt x="109" y="218"/>
                </a:lnTo>
                <a:lnTo>
                  <a:pt x="113" y="218"/>
                </a:lnTo>
                <a:lnTo>
                  <a:pt x="113" y="218"/>
                </a:lnTo>
                <a:lnTo>
                  <a:pt x="116" y="218"/>
                </a:lnTo>
                <a:lnTo>
                  <a:pt x="116" y="218"/>
                </a:lnTo>
                <a:lnTo>
                  <a:pt x="120" y="218"/>
                </a:lnTo>
                <a:lnTo>
                  <a:pt x="120" y="218"/>
                </a:lnTo>
                <a:lnTo>
                  <a:pt x="123" y="218"/>
                </a:lnTo>
                <a:lnTo>
                  <a:pt x="123" y="218"/>
                </a:lnTo>
                <a:lnTo>
                  <a:pt x="127" y="218"/>
                </a:lnTo>
                <a:lnTo>
                  <a:pt x="127" y="218"/>
                </a:lnTo>
                <a:lnTo>
                  <a:pt x="130" y="218"/>
                </a:lnTo>
                <a:lnTo>
                  <a:pt x="130" y="218"/>
                </a:lnTo>
                <a:lnTo>
                  <a:pt x="134" y="218"/>
                </a:lnTo>
                <a:lnTo>
                  <a:pt x="134" y="218"/>
                </a:lnTo>
                <a:lnTo>
                  <a:pt x="137" y="218"/>
                </a:lnTo>
                <a:lnTo>
                  <a:pt x="137" y="218"/>
                </a:lnTo>
                <a:lnTo>
                  <a:pt x="141" y="218"/>
                </a:lnTo>
                <a:lnTo>
                  <a:pt x="141" y="218"/>
                </a:lnTo>
                <a:lnTo>
                  <a:pt x="148" y="218"/>
                </a:lnTo>
                <a:lnTo>
                  <a:pt x="148" y="199"/>
                </a:lnTo>
                <a:lnTo>
                  <a:pt x="151" y="199"/>
                </a:lnTo>
                <a:lnTo>
                  <a:pt x="151" y="189"/>
                </a:lnTo>
                <a:lnTo>
                  <a:pt x="155" y="189"/>
                </a:lnTo>
                <a:lnTo>
                  <a:pt x="155" y="189"/>
                </a:lnTo>
                <a:lnTo>
                  <a:pt x="158" y="189"/>
                </a:lnTo>
                <a:lnTo>
                  <a:pt x="158" y="189"/>
                </a:lnTo>
                <a:lnTo>
                  <a:pt x="162" y="189"/>
                </a:lnTo>
                <a:lnTo>
                  <a:pt x="162" y="189"/>
                </a:lnTo>
                <a:lnTo>
                  <a:pt x="165" y="189"/>
                </a:lnTo>
                <a:lnTo>
                  <a:pt x="165" y="189"/>
                </a:lnTo>
                <a:lnTo>
                  <a:pt x="169" y="189"/>
                </a:lnTo>
                <a:lnTo>
                  <a:pt x="169" y="189"/>
                </a:lnTo>
                <a:lnTo>
                  <a:pt x="172" y="189"/>
                </a:lnTo>
                <a:lnTo>
                  <a:pt x="172" y="189"/>
                </a:lnTo>
                <a:lnTo>
                  <a:pt x="176" y="189"/>
                </a:lnTo>
                <a:lnTo>
                  <a:pt x="176" y="189"/>
                </a:lnTo>
                <a:lnTo>
                  <a:pt x="179" y="189"/>
                </a:lnTo>
                <a:lnTo>
                  <a:pt x="179" y="189"/>
                </a:lnTo>
                <a:lnTo>
                  <a:pt x="183" y="189"/>
                </a:lnTo>
                <a:lnTo>
                  <a:pt x="183" y="189"/>
                </a:lnTo>
                <a:lnTo>
                  <a:pt x="186" y="189"/>
                </a:lnTo>
                <a:lnTo>
                  <a:pt x="186" y="189"/>
                </a:lnTo>
                <a:lnTo>
                  <a:pt x="190" y="189"/>
                </a:lnTo>
                <a:lnTo>
                  <a:pt x="190" y="189"/>
                </a:lnTo>
                <a:lnTo>
                  <a:pt x="193" y="189"/>
                </a:lnTo>
                <a:lnTo>
                  <a:pt x="193" y="189"/>
                </a:lnTo>
                <a:lnTo>
                  <a:pt x="197" y="189"/>
                </a:lnTo>
                <a:lnTo>
                  <a:pt x="197" y="189"/>
                </a:lnTo>
                <a:lnTo>
                  <a:pt x="200" y="189"/>
                </a:lnTo>
                <a:lnTo>
                  <a:pt x="200" y="189"/>
                </a:lnTo>
                <a:lnTo>
                  <a:pt x="204" y="189"/>
                </a:lnTo>
                <a:lnTo>
                  <a:pt x="204" y="179"/>
                </a:lnTo>
                <a:lnTo>
                  <a:pt x="207" y="179"/>
                </a:lnTo>
                <a:lnTo>
                  <a:pt x="207" y="179"/>
                </a:lnTo>
                <a:lnTo>
                  <a:pt x="211" y="179"/>
                </a:lnTo>
                <a:lnTo>
                  <a:pt x="211" y="179"/>
                </a:lnTo>
                <a:lnTo>
                  <a:pt x="218" y="179"/>
                </a:lnTo>
                <a:lnTo>
                  <a:pt x="218" y="179"/>
                </a:lnTo>
                <a:lnTo>
                  <a:pt x="221" y="179"/>
                </a:lnTo>
                <a:lnTo>
                  <a:pt x="221" y="179"/>
                </a:lnTo>
                <a:lnTo>
                  <a:pt x="228" y="179"/>
                </a:lnTo>
                <a:lnTo>
                  <a:pt x="228" y="179"/>
                </a:lnTo>
                <a:lnTo>
                  <a:pt x="232" y="179"/>
                </a:lnTo>
                <a:lnTo>
                  <a:pt x="232" y="179"/>
                </a:lnTo>
                <a:lnTo>
                  <a:pt x="235" y="179"/>
                </a:lnTo>
                <a:lnTo>
                  <a:pt x="235" y="169"/>
                </a:lnTo>
                <a:lnTo>
                  <a:pt x="239" y="169"/>
                </a:lnTo>
                <a:lnTo>
                  <a:pt x="239" y="169"/>
                </a:lnTo>
                <a:lnTo>
                  <a:pt x="242" y="169"/>
                </a:lnTo>
                <a:lnTo>
                  <a:pt x="242" y="160"/>
                </a:lnTo>
                <a:lnTo>
                  <a:pt x="246" y="160"/>
                </a:lnTo>
                <a:lnTo>
                  <a:pt x="246" y="160"/>
                </a:lnTo>
                <a:lnTo>
                  <a:pt x="249" y="160"/>
                </a:lnTo>
                <a:lnTo>
                  <a:pt x="249" y="160"/>
                </a:lnTo>
                <a:lnTo>
                  <a:pt x="253" y="160"/>
                </a:lnTo>
                <a:lnTo>
                  <a:pt x="253" y="160"/>
                </a:lnTo>
                <a:lnTo>
                  <a:pt x="260" y="160"/>
                </a:lnTo>
                <a:lnTo>
                  <a:pt x="260" y="160"/>
                </a:lnTo>
                <a:lnTo>
                  <a:pt x="263" y="160"/>
                </a:lnTo>
                <a:lnTo>
                  <a:pt x="263" y="150"/>
                </a:lnTo>
                <a:lnTo>
                  <a:pt x="267" y="150"/>
                </a:lnTo>
                <a:lnTo>
                  <a:pt x="267" y="150"/>
                </a:lnTo>
                <a:lnTo>
                  <a:pt x="270" y="150"/>
                </a:lnTo>
                <a:lnTo>
                  <a:pt x="270" y="150"/>
                </a:lnTo>
                <a:lnTo>
                  <a:pt x="274" y="150"/>
                </a:lnTo>
                <a:lnTo>
                  <a:pt x="274" y="140"/>
                </a:lnTo>
                <a:lnTo>
                  <a:pt x="277" y="140"/>
                </a:lnTo>
                <a:lnTo>
                  <a:pt x="277" y="130"/>
                </a:lnTo>
                <a:lnTo>
                  <a:pt x="284" y="130"/>
                </a:lnTo>
                <a:lnTo>
                  <a:pt x="284" y="130"/>
                </a:lnTo>
                <a:lnTo>
                  <a:pt x="288" y="130"/>
                </a:lnTo>
                <a:lnTo>
                  <a:pt x="288" y="130"/>
                </a:lnTo>
                <a:lnTo>
                  <a:pt x="291" y="130"/>
                </a:lnTo>
                <a:lnTo>
                  <a:pt x="291" y="120"/>
                </a:lnTo>
                <a:lnTo>
                  <a:pt x="295" y="120"/>
                </a:lnTo>
                <a:lnTo>
                  <a:pt x="295" y="120"/>
                </a:lnTo>
                <a:lnTo>
                  <a:pt x="298" y="120"/>
                </a:lnTo>
                <a:lnTo>
                  <a:pt x="298" y="120"/>
                </a:lnTo>
                <a:lnTo>
                  <a:pt x="305" y="120"/>
                </a:lnTo>
                <a:lnTo>
                  <a:pt x="305" y="120"/>
                </a:lnTo>
                <a:lnTo>
                  <a:pt x="309" y="120"/>
                </a:lnTo>
                <a:lnTo>
                  <a:pt x="309" y="120"/>
                </a:lnTo>
                <a:lnTo>
                  <a:pt x="312" y="120"/>
                </a:lnTo>
                <a:lnTo>
                  <a:pt x="312" y="120"/>
                </a:lnTo>
                <a:lnTo>
                  <a:pt x="316" y="120"/>
                </a:lnTo>
                <a:lnTo>
                  <a:pt x="316" y="120"/>
                </a:lnTo>
                <a:lnTo>
                  <a:pt x="319" y="120"/>
                </a:lnTo>
                <a:lnTo>
                  <a:pt x="319" y="120"/>
                </a:lnTo>
                <a:lnTo>
                  <a:pt x="323" y="120"/>
                </a:lnTo>
                <a:lnTo>
                  <a:pt x="323" y="120"/>
                </a:lnTo>
                <a:lnTo>
                  <a:pt x="326" y="120"/>
                </a:lnTo>
                <a:lnTo>
                  <a:pt x="326" y="120"/>
                </a:lnTo>
                <a:lnTo>
                  <a:pt x="333" y="120"/>
                </a:lnTo>
                <a:lnTo>
                  <a:pt x="333" y="109"/>
                </a:lnTo>
                <a:lnTo>
                  <a:pt x="337" y="109"/>
                </a:lnTo>
                <a:lnTo>
                  <a:pt x="337" y="109"/>
                </a:lnTo>
                <a:lnTo>
                  <a:pt x="344" y="109"/>
                </a:lnTo>
                <a:lnTo>
                  <a:pt x="344" y="109"/>
                </a:lnTo>
                <a:lnTo>
                  <a:pt x="347" y="109"/>
                </a:lnTo>
                <a:lnTo>
                  <a:pt x="347" y="99"/>
                </a:lnTo>
                <a:lnTo>
                  <a:pt x="358" y="99"/>
                </a:lnTo>
                <a:lnTo>
                  <a:pt x="358" y="99"/>
                </a:lnTo>
                <a:lnTo>
                  <a:pt x="361" y="99"/>
                </a:lnTo>
                <a:lnTo>
                  <a:pt x="361" y="99"/>
                </a:lnTo>
                <a:lnTo>
                  <a:pt x="365" y="99"/>
                </a:lnTo>
                <a:lnTo>
                  <a:pt x="365" y="99"/>
                </a:lnTo>
                <a:lnTo>
                  <a:pt x="368" y="99"/>
                </a:lnTo>
                <a:lnTo>
                  <a:pt x="368" y="99"/>
                </a:lnTo>
                <a:lnTo>
                  <a:pt x="372" y="99"/>
                </a:lnTo>
                <a:lnTo>
                  <a:pt x="372" y="99"/>
                </a:lnTo>
                <a:lnTo>
                  <a:pt x="375" y="99"/>
                </a:lnTo>
                <a:lnTo>
                  <a:pt x="375" y="99"/>
                </a:lnTo>
                <a:lnTo>
                  <a:pt x="379" y="99"/>
                </a:lnTo>
                <a:lnTo>
                  <a:pt x="379" y="99"/>
                </a:lnTo>
                <a:lnTo>
                  <a:pt x="389" y="99"/>
                </a:lnTo>
                <a:lnTo>
                  <a:pt x="389" y="99"/>
                </a:lnTo>
                <a:lnTo>
                  <a:pt x="393" y="99"/>
                </a:lnTo>
                <a:lnTo>
                  <a:pt x="393" y="99"/>
                </a:lnTo>
                <a:lnTo>
                  <a:pt x="397" y="99"/>
                </a:lnTo>
                <a:lnTo>
                  <a:pt x="397" y="99"/>
                </a:lnTo>
                <a:lnTo>
                  <a:pt x="400" y="99"/>
                </a:lnTo>
                <a:lnTo>
                  <a:pt x="400" y="99"/>
                </a:lnTo>
                <a:lnTo>
                  <a:pt x="407" y="99"/>
                </a:lnTo>
                <a:lnTo>
                  <a:pt x="407" y="99"/>
                </a:lnTo>
                <a:lnTo>
                  <a:pt x="411" y="99"/>
                </a:lnTo>
                <a:lnTo>
                  <a:pt x="411" y="99"/>
                </a:lnTo>
                <a:lnTo>
                  <a:pt x="418" y="99"/>
                </a:lnTo>
                <a:lnTo>
                  <a:pt x="418" y="99"/>
                </a:lnTo>
                <a:lnTo>
                  <a:pt x="425" y="99"/>
                </a:lnTo>
                <a:lnTo>
                  <a:pt x="425" y="99"/>
                </a:lnTo>
                <a:lnTo>
                  <a:pt x="428" y="99"/>
                </a:lnTo>
                <a:lnTo>
                  <a:pt x="428" y="99"/>
                </a:lnTo>
                <a:lnTo>
                  <a:pt x="432" y="99"/>
                </a:lnTo>
                <a:lnTo>
                  <a:pt x="432" y="99"/>
                </a:lnTo>
                <a:lnTo>
                  <a:pt x="435" y="99"/>
                </a:lnTo>
                <a:lnTo>
                  <a:pt x="435" y="88"/>
                </a:lnTo>
                <a:lnTo>
                  <a:pt x="442" y="88"/>
                </a:lnTo>
                <a:lnTo>
                  <a:pt x="442" y="88"/>
                </a:lnTo>
                <a:lnTo>
                  <a:pt x="446" y="88"/>
                </a:lnTo>
                <a:lnTo>
                  <a:pt x="446" y="88"/>
                </a:lnTo>
                <a:lnTo>
                  <a:pt x="449" y="88"/>
                </a:lnTo>
                <a:lnTo>
                  <a:pt x="449" y="88"/>
                </a:lnTo>
                <a:lnTo>
                  <a:pt x="460" y="88"/>
                </a:lnTo>
                <a:lnTo>
                  <a:pt x="460" y="88"/>
                </a:lnTo>
                <a:lnTo>
                  <a:pt x="463" y="88"/>
                </a:lnTo>
                <a:lnTo>
                  <a:pt x="463" y="88"/>
                </a:lnTo>
                <a:lnTo>
                  <a:pt x="467" y="88"/>
                </a:lnTo>
                <a:lnTo>
                  <a:pt x="467" y="88"/>
                </a:lnTo>
                <a:lnTo>
                  <a:pt x="474" y="88"/>
                </a:lnTo>
                <a:lnTo>
                  <a:pt x="474" y="88"/>
                </a:lnTo>
                <a:lnTo>
                  <a:pt x="477" y="88"/>
                </a:lnTo>
                <a:lnTo>
                  <a:pt x="477" y="88"/>
                </a:lnTo>
                <a:lnTo>
                  <a:pt x="481" y="88"/>
                </a:lnTo>
                <a:lnTo>
                  <a:pt x="481" y="77"/>
                </a:lnTo>
                <a:lnTo>
                  <a:pt x="488" y="77"/>
                </a:lnTo>
                <a:lnTo>
                  <a:pt x="488" y="77"/>
                </a:lnTo>
                <a:lnTo>
                  <a:pt x="491" y="77"/>
                </a:lnTo>
                <a:lnTo>
                  <a:pt x="491" y="77"/>
                </a:lnTo>
                <a:lnTo>
                  <a:pt x="495" y="77"/>
                </a:lnTo>
                <a:lnTo>
                  <a:pt x="495" y="77"/>
                </a:lnTo>
                <a:lnTo>
                  <a:pt x="509" y="77"/>
                </a:lnTo>
                <a:lnTo>
                  <a:pt x="509" y="77"/>
                </a:lnTo>
                <a:lnTo>
                  <a:pt x="512" y="77"/>
                </a:lnTo>
                <a:lnTo>
                  <a:pt x="512" y="77"/>
                </a:lnTo>
                <a:lnTo>
                  <a:pt x="516" y="77"/>
                </a:lnTo>
                <a:lnTo>
                  <a:pt x="516" y="77"/>
                </a:lnTo>
                <a:lnTo>
                  <a:pt x="519" y="77"/>
                </a:lnTo>
                <a:lnTo>
                  <a:pt x="519" y="77"/>
                </a:lnTo>
                <a:lnTo>
                  <a:pt x="523" y="77"/>
                </a:lnTo>
                <a:lnTo>
                  <a:pt x="523" y="77"/>
                </a:lnTo>
                <a:lnTo>
                  <a:pt x="526" y="77"/>
                </a:lnTo>
                <a:lnTo>
                  <a:pt x="526" y="77"/>
                </a:lnTo>
                <a:lnTo>
                  <a:pt x="530" y="77"/>
                </a:lnTo>
                <a:lnTo>
                  <a:pt x="530" y="66"/>
                </a:lnTo>
                <a:lnTo>
                  <a:pt x="533" y="66"/>
                </a:lnTo>
                <a:lnTo>
                  <a:pt x="533" y="66"/>
                </a:lnTo>
                <a:lnTo>
                  <a:pt x="540" y="66"/>
                </a:lnTo>
                <a:lnTo>
                  <a:pt x="540" y="66"/>
                </a:lnTo>
                <a:lnTo>
                  <a:pt x="544" y="66"/>
                </a:lnTo>
                <a:lnTo>
                  <a:pt x="544" y="54"/>
                </a:lnTo>
                <a:lnTo>
                  <a:pt x="547" y="54"/>
                </a:lnTo>
                <a:lnTo>
                  <a:pt x="547" y="54"/>
                </a:lnTo>
                <a:lnTo>
                  <a:pt x="558" y="54"/>
                </a:lnTo>
                <a:lnTo>
                  <a:pt x="558" y="54"/>
                </a:lnTo>
                <a:lnTo>
                  <a:pt x="561" y="54"/>
                </a:lnTo>
                <a:lnTo>
                  <a:pt x="561" y="54"/>
                </a:lnTo>
                <a:lnTo>
                  <a:pt x="565" y="54"/>
                </a:lnTo>
                <a:lnTo>
                  <a:pt x="565" y="54"/>
                </a:lnTo>
                <a:lnTo>
                  <a:pt x="568" y="54"/>
                </a:lnTo>
                <a:lnTo>
                  <a:pt x="568" y="42"/>
                </a:lnTo>
                <a:lnTo>
                  <a:pt x="575" y="42"/>
                </a:lnTo>
                <a:lnTo>
                  <a:pt x="575" y="42"/>
                </a:lnTo>
                <a:lnTo>
                  <a:pt x="579" y="42"/>
                </a:lnTo>
                <a:lnTo>
                  <a:pt x="579" y="30"/>
                </a:lnTo>
                <a:lnTo>
                  <a:pt x="582" y="30"/>
                </a:lnTo>
                <a:lnTo>
                  <a:pt x="582" y="30"/>
                </a:lnTo>
                <a:lnTo>
                  <a:pt x="586" y="30"/>
                </a:lnTo>
                <a:lnTo>
                  <a:pt x="586" y="30"/>
                </a:lnTo>
                <a:lnTo>
                  <a:pt x="589" y="30"/>
                </a:lnTo>
                <a:lnTo>
                  <a:pt x="589" y="30"/>
                </a:lnTo>
                <a:lnTo>
                  <a:pt x="593" y="30"/>
                </a:lnTo>
                <a:lnTo>
                  <a:pt x="593" y="30"/>
                </a:lnTo>
                <a:lnTo>
                  <a:pt x="596" y="30"/>
                </a:lnTo>
                <a:lnTo>
                  <a:pt x="596" y="30"/>
                </a:lnTo>
                <a:lnTo>
                  <a:pt x="600" y="30"/>
                </a:lnTo>
                <a:lnTo>
                  <a:pt x="600" y="30"/>
                </a:lnTo>
                <a:lnTo>
                  <a:pt x="603" y="30"/>
                </a:lnTo>
                <a:lnTo>
                  <a:pt x="603" y="30"/>
                </a:lnTo>
                <a:lnTo>
                  <a:pt x="610" y="30"/>
                </a:lnTo>
                <a:lnTo>
                  <a:pt x="610" y="30"/>
                </a:lnTo>
                <a:lnTo>
                  <a:pt x="614" y="30"/>
                </a:lnTo>
                <a:lnTo>
                  <a:pt x="614" y="30"/>
                </a:lnTo>
                <a:lnTo>
                  <a:pt x="628" y="30"/>
                </a:lnTo>
                <a:lnTo>
                  <a:pt x="628" y="30"/>
                </a:lnTo>
                <a:lnTo>
                  <a:pt x="631" y="30"/>
                </a:lnTo>
                <a:lnTo>
                  <a:pt x="631" y="30"/>
                </a:lnTo>
                <a:lnTo>
                  <a:pt x="638" y="30"/>
                </a:lnTo>
                <a:lnTo>
                  <a:pt x="638" y="30"/>
                </a:lnTo>
                <a:lnTo>
                  <a:pt x="642" y="30"/>
                </a:lnTo>
                <a:lnTo>
                  <a:pt x="642" y="0"/>
                </a:lnTo>
                <a:lnTo>
                  <a:pt x="645" y="0"/>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sp>
        <p:nvSpPr>
          <p:cNvPr id="8" name="Line 7"/>
          <p:cNvSpPr>
            <a:spLocks noChangeShapeType="1"/>
          </p:cNvSpPr>
          <p:nvPr/>
        </p:nvSpPr>
        <p:spPr bwMode="auto">
          <a:xfrm>
            <a:off x="2311400" y="5469294"/>
            <a:ext cx="4876800"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9" name="Line 8"/>
          <p:cNvSpPr>
            <a:spLocks noChangeShapeType="1"/>
          </p:cNvSpPr>
          <p:nvPr/>
        </p:nvSpPr>
        <p:spPr bwMode="auto">
          <a:xfrm>
            <a:off x="2311400"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0" name="Line 9"/>
          <p:cNvSpPr>
            <a:spLocks noChangeShapeType="1"/>
          </p:cNvSpPr>
          <p:nvPr/>
        </p:nvSpPr>
        <p:spPr bwMode="auto">
          <a:xfrm>
            <a:off x="3127375"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1" name="Line 10"/>
          <p:cNvSpPr>
            <a:spLocks noChangeShapeType="1"/>
          </p:cNvSpPr>
          <p:nvPr/>
        </p:nvSpPr>
        <p:spPr bwMode="auto">
          <a:xfrm>
            <a:off x="3943350"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2" name="Line 11"/>
          <p:cNvSpPr>
            <a:spLocks noChangeShapeType="1"/>
          </p:cNvSpPr>
          <p:nvPr/>
        </p:nvSpPr>
        <p:spPr bwMode="auto">
          <a:xfrm>
            <a:off x="4749800"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3" name="Line 12"/>
          <p:cNvSpPr>
            <a:spLocks noChangeShapeType="1"/>
          </p:cNvSpPr>
          <p:nvPr/>
        </p:nvSpPr>
        <p:spPr bwMode="auto">
          <a:xfrm>
            <a:off x="5565775"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4" name="Line 13"/>
          <p:cNvSpPr>
            <a:spLocks noChangeShapeType="1"/>
          </p:cNvSpPr>
          <p:nvPr/>
        </p:nvSpPr>
        <p:spPr bwMode="auto">
          <a:xfrm>
            <a:off x="6380163"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5" name="Line 14"/>
          <p:cNvSpPr>
            <a:spLocks noChangeShapeType="1"/>
          </p:cNvSpPr>
          <p:nvPr/>
        </p:nvSpPr>
        <p:spPr bwMode="auto">
          <a:xfrm>
            <a:off x="7188200" y="5469294"/>
            <a:ext cx="0" cy="6888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16" name="Rectangle 15"/>
          <p:cNvSpPr>
            <a:spLocks noChangeArrowheads="1"/>
          </p:cNvSpPr>
          <p:nvPr/>
        </p:nvSpPr>
        <p:spPr bwMode="auto">
          <a:xfrm>
            <a:off x="2235200"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a:t>
            </a:r>
            <a:endParaRPr kumimoji="0" lang="en-US" sz="2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17" name="Rectangle 16"/>
          <p:cNvSpPr>
            <a:spLocks noChangeArrowheads="1"/>
          </p:cNvSpPr>
          <p:nvPr/>
        </p:nvSpPr>
        <p:spPr bwMode="auto">
          <a:xfrm>
            <a:off x="3051175"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3867150"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a:t>
            </a:r>
            <a:endParaRPr kumimoji="0" lang="en-US" sz="2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19" name="Rectangle 18"/>
          <p:cNvSpPr>
            <a:spLocks noChangeArrowheads="1"/>
          </p:cNvSpPr>
          <p:nvPr/>
        </p:nvSpPr>
        <p:spPr bwMode="auto">
          <a:xfrm>
            <a:off x="4673600"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3</a:t>
            </a:r>
            <a:endParaRPr kumimoji="0" lang="en-US" sz="2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20" name="Rectangle 19"/>
          <p:cNvSpPr>
            <a:spLocks noChangeArrowheads="1"/>
          </p:cNvSpPr>
          <p:nvPr/>
        </p:nvSpPr>
        <p:spPr bwMode="auto">
          <a:xfrm>
            <a:off x="5489575"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4</a:t>
            </a:r>
            <a:endParaRPr kumimoji="0" lang="en-US" sz="2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21" name="Rectangle 20"/>
          <p:cNvSpPr>
            <a:spLocks noChangeArrowheads="1"/>
          </p:cNvSpPr>
          <p:nvPr/>
        </p:nvSpPr>
        <p:spPr bwMode="auto">
          <a:xfrm>
            <a:off x="6303963"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5</a:t>
            </a:r>
            <a:endParaRPr kumimoji="0" lang="en-US" sz="2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22" name="Rectangle 21"/>
          <p:cNvSpPr>
            <a:spLocks noChangeArrowheads="1"/>
          </p:cNvSpPr>
          <p:nvPr/>
        </p:nvSpPr>
        <p:spPr bwMode="auto">
          <a:xfrm>
            <a:off x="7112000" y="5618948"/>
            <a:ext cx="114300"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a:t>
            </a:r>
            <a:endParaRPr kumimoji="0" lang="en-US" sz="2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23" name="Line 22"/>
          <p:cNvSpPr>
            <a:spLocks noChangeShapeType="1"/>
          </p:cNvSpPr>
          <p:nvPr/>
        </p:nvSpPr>
        <p:spPr bwMode="auto">
          <a:xfrm flipV="1">
            <a:off x="2120900" y="2072386"/>
            <a:ext cx="0" cy="3266258"/>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4" name="Line 23"/>
          <p:cNvSpPr>
            <a:spLocks noChangeShapeType="1"/>
          </p:cNvSpPr>
          <p:nvPr/>
        </p:nvSpPr>
        <p:spPr bwMode="auto">
          <a:xfrm flipH="1">
            <a:off x="2030413" y="5338644"/>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5" name="Line 24"/>
          <p:cNvSpPr>
            <a:spLocks noChangeShapeType="1"/>
          </p:cNvSpPr>
          <p:nvPr/>
        </p:nvSpPr>
        <p:spPr bwMode="auto">
          <a:xfrm flipH="1">
            <a:off x="2030413" y="4870678"/>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6" name="Line 25"/>
          <p:cNvSpPr>
            <a:spLocks noChangeShapeType="1"/>
          </p:cNvSpPr>
          <p:nvPr/>
        </p:nvSpPr>
        <p:spPr bwMode="auto">
          <a:xfrm flipH="1">
            <a:off x="2030413" y="4403900"/>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7" name="Line 26"/>
          <p:cNvSpPr>
            <a:spLocks noChangeShapeType="1"/>
          </p:cNvSpPr>
          <p:nvPr/>
        </p:nvSpPr>
        <p:spPr bwMode="auto">
          <a:xfrm flipH="1">
            <a:off x="2030413" y="3935935"/>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8" name="Line 27"/>
          <p:cNvSpPr>
            <a:spLocks noChangeShapeType="1"/>
          </p:cNvSpPr>
          <p:nvPr/>
        </p:nvSpPr>
        <p:spPr bwMode="auto">
          <a:xfrm flipH="1">
            <a:off x="2030413" y="3475095"/>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29" name="Line 28"/>
          <p:cNvSpPr>
            <a:spLocks noChangeShapeType="1"/>
          </p:cNvSpPr>
          <p:nvPr/>
        </p:nvSpPr>
        <p:spPr bwMode="auto">
          <a:xfrm flipH="1">
            <a:off x="2030413" y="3007130"/>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30" name="Line 29"/>
          <p:cNvSpPr>
            <a:spLocks noChangeShapeType="1"/>
          </p:cNvSpPr>
          <p:nvPr/>
        </p:nvSpPr>
        <p:spPr bwMode="auto">
          <a:xfrm flipH="1">
            <a:off x="2030413" y="2539164"/>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31" name="Line 30"/>
          <p:cNvSpPr>
            <a:spLocks noChangeShapeType="1"/>
          </p:cNvSpPr>
          <p:nvPr/>
        </p:nvSpPr>
        <p:spPr bwMode="auto">
          <a:xfrm flipH="1">
            <a:off x="2030413" y="2072386"/>
            <a:ext cx="90488" cy="0"/>
          </a:xfrm>
          <a:prstGeom prst="line">
            <a:avLst/>
          </a:prstGeom>
          <a:noFill/>
          <a:ln w="19050"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2800"/>
          </a:p>
        </p:txBody>
      </p:sp>
      <p:sp>
        <p:nvSpPr>
          <p:cNvPr id="64512" name="Rectangle 31"/>
          <p:cNvSpPr>
            <a:spLocks noChangeArrowheads="1"/>
          </p:cNvSpPr>
          <p:nvPr/>
        </p:nvSpPr>
        <p:spPr bwMode="auto">
          <a:xfrm>
            <a:off x="1573213" y="5199364"/>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3" name="Rectangle 32"/>
          <p:cNvSpPr>
            <a:spLocks noChangeArrowheads="1"/>
          </p:cNvSpPr>
          <p:nvPr/>
        </p:nvSpPr>
        <p:spPr bwMode="auto">
          <a:xfrm>
            <a:off x="1573213" y="4732587"/>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5" name="Rectangle 33"/>
          <p:cNvSpPr>
            <a:spLocks noChangeArrowheads="1"/>
          </p:cNvSpPr>
          <p:nvPr/>
        </p:nvSpPr>
        <p:spPr bwMode="auto">
          <a:xfrm>
            <a:off x="1573213" y="4264621"/>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0.02</a:t>
            </a:r>
            <a:endParaRPr kumimoji="0" lang="en-US" sz="2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64516" name="Rectangle 34"/>
          <p:cNvSpPr>
            <a:spLocks noChangeArrowheads="1"/>
          </p:cNvSpPr>
          <p:nvPr/>
        </p:nvSpPr>
        <p:spPr bwMode="auto">
          <a:xfrm>
            <a:off x="1573213" y="3796655"/>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7" name="Rectangle 35"/>
          <p:cNvSpPr>
            <a:spLocks noChangeArrowheads="1"/>
          </p:cNvSpPr>
          <p:nvPr/>
        </p:nvSpPr>
        <p:spPr bwMode="auto">
          <a:xfrm>
            <a:off x="1573213" y="3335816"/>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8" name="Rectangle 36"/>
          <p:cNvSpPr>
            <a:spLocks noChangeArrowheads="1"/>
          </p:cNvSpPr>
          <p:nvPr/>
        </p:nvSpPr>
        <p:spPr bwMode="auto">
          <a:xfrm>
            <a:off x="1573213" y="2867850"/>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9" name="Rectangle 37"/>
          <p:cNvSpPr>
            <a:spLocks noChangeArrowheads="1"/>
          </p:cNvSpPr>
          <p:nvPr/>
        </p:nvSpPr>
        <p:spPr bwMode="auto">
          <a:xfrm>
            <a:off x="1573213" y="2401072"/>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0" name="Rectangle 38"/>
          <p:cNvSpPr>
            <a:spLocks noChangeArrowheads="1"/>
          </p:cNvSpPr>
          <p:nvPr/>
        </p:nvSpPr>
        <p:spPr bwMode="auto">
          <a:xfrm>
            <a:off x="1573213" y="1933107"/>
            <a:ext cx="398463" cy="245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0.07</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1" name="Rectangle 39"/>
          <p:cNvSpPr>
            <a:spLocks noChangeArrowheads="1"/>
          </p:cNvSpPr>
          <p:nvPr/>
        </p:nvSpPr>
        <p:spPr bwMode="auto">
          <a:xfrm>
            <a:off x="2120900" y="1940548"/>
            <a:ext cx="5265738" cy="3528746"/>
          </a:xfrm>
          <a:prstGeom prst="rect">
            <a:avLst/>
          </a:prstGeom>
          <a:noFill/>
          <a:ln w="19050" cap="rnd">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ln>
                <a:solidFill>
                  <a:schemeClr val="tx1"/>
                </a:solidFill>
              </a:ln>
            </a:endParaRPr>
          </a:p>
        </p:txBody>
      </p:sp>
      <p:sp>
        <p:nvSpPr>
          <p:cNvPr id="64522" name="Rectangle 40"/>
          <p:cNvSpPr>
            <a:spLocks noChangeArrowheads="1"/>
          </p:cNvSpPr>
          <p:nvPr/>
        </p:nvSpPr>
        <p:spPr bwMode="auto">
          <a:xfrm>
            <a:off x="2699792" y="6021288"/>
            <a:ext cx="4032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Mois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depuis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l’entrée</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dans</a:t>
            </a:r>
            <a:r>
              <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 </a:t>
            </a: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l’étude</a:t>
            </a:r>
            <a:endParaRPr kumimoji="0" lang="en-US" sz="20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endParaRPr>
          </a:p>
        </p:txBody>
      </p:sp>
      <p:sp>
        <p:nvSpPr>
          <p:cNvPr id="64523" name="Rectangle 41"/>
          <p:cNvSpPr>
            <a:spLocks noChangeArrowheads="1"/>
          </p:cNvSpPr>
          <p:nvPr/>
        </p:nvSpPr>
        <p:spPr bwMode="auto">
          <a:xfrm rot="16200000">
            <a:off x="-48166" y="3445800"/>
            <a:ext cx="19255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cs typeface="Arial" pitchFamily="34" charset="0"/>
              </a:rPr>
              <a:t>probabilité</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64524" name="Freeform 42"/>
          <p:cNvSpPr>
            <a:spLocks/>
          </p:cNvSpPr>
          <p:nvPr/>
        </p:nvSpPr>
        <p:spPr bwMode="auto">
          <a:xfrm>
            <a:off x="2311400" y="3365824"/>
            <a:ext cx="4945063" cy="1972820"/>
          </a:xfrm>
          <a:custGeom>
            <a:avLst/>
            <a:gdLst>
              <a:gd name="T0" fmla="*/ 8 w 649"/>
              <a:gd name="T1" fmla="*/ 346 h 346"/>
              <a:gd name="T2" fmla="*/ 18 w 649"/>
              <a:gd name="T3" fmla="*/ 346 h 346"/>
              <a:gd name="T4" fmla="*/ 32 w 649"/>
              <a:gd name="T5" fmla="*/ 346 h 346"/>
              <a:gd name="T6" fmla="*/ 46 w 649"/>
              <a:gd name="T7" fmla="*/ 341 h 346"/>
              <a:gd name="T8" fmla="*/ 57 w 649"/>
              <a:gd name="T9" fmla="*/ 341 h 346"/>
              <a:gd name="T10" fmla="*/ 71 w 649"/>
              <a:gd name="T11" fmla="*/ 335 h 346"/>
              <a:gd name="T12" fmla="*/ 81 w 649"/>
              <a:gd name="T13" fmla="*/ 330 h 346"/>
              <a:gd name="T14" fmla="*/ 95 w 649"/>
              <a:gd name="T15" fmla="*/ 324 h 346"/>
              <a:gd name="T16" fmla="*/ 106 w 649"/>
              <a:gd name="T17" fmla="*/ 313 h 346"/>
              <a:gd name="T18" fmla="*/ 116 w 649"/>
              <a:gd name="T19" fmla="*/ 313 h 346"/>
              <a:gd name="T20" fmla="*/ 127 w 649"/>
              <a:gd name="T21" fmla="*/ 302 h 346"/>
              <a:gd name="T22" fmla="*/ 137 w 649"/>
              <a:gd name="T23" fmla="*/ 302 h 346"/>
              <a:gd name="T24" fmla="*/ 148 w 649"/>
              <a:gd name="T25" fmla="*/ 296 h 346"/>
              <a:gd name="T26" fmla="*/ 158 w 649"/>
              <a:gd name="T27" fmla="*/ 296 h 346"/>
              <a:gd name="T28" fmla="*/ 169 w 649"/>
              <a:gd name="T29" fmla="*/ 285 h 346"/>
              <a:gd name="T30" fmla="*/ 179 w 649"/>
              <a:gd name="T31" fmla="*/ 279 h 346"/>
              <a:gd name="T32" fmla="*/ 190 w 649"/>
              <a:gd name="T33" fmla="*/ 262 h 346"/>
              <a:gd name="T34" fmla="*/ 200 w 649"/>
              <a:gd name="T35" fmla="*/ 256 h 346"/>
              <a:gd name="T36" fmla="*/ 211 w 649"/>
              <a:gd name="T37" fmla="*/ 256 h 346"/>
              <a:gd name="T38" fmla="*/ 221 w 649"/>
              <a:gd name="T39" fmla="*/ 239 h 346"/>
              <a:gd name="T40" fmla="*/ 232 w 649"/>
              <a:gd name="T41" fmla="*/ 228 h 346"/>
              <a:gd name="T42" fmla="*/ 242 w 649"/>
              <a:gd name="T43" fmla="*/ 228 h 346"/>
              <a:gd name="T44" fmla="*/ 253 w 649"/>
              <a:gd name="T45" fmla="*/ 222 h 346"/>
              <a:gd name="T46" fmla="*/ 267 w 649"/>
              <a:gd name="T47" fmla="*/ 210 h 346"/>
              <a:gd name="T48" fmla="*/ 277 w 649"/>
              <a:gd name="T49" fmla="*/ 204 h 346"/>
              <a:gd name="T50" fmla="*/ 288 w 649"/>
              <a:gd name="T51" fmla="*/ 187 h 346"/>
              <a:gd name="T52" fmla="*/ 298 w 649"/>
              <a:gd name="T53" fmla="*/ 169 h 346"/>
              <a:gd name="T54" fmla="*/ 309 w 649"/>
              <a:gd name="T55" fmla="*/ 163 h 346"/>
              <a:gd name="T56" fmla="*/ 319 w 649"/>
              <a:gd name="T57" fmla="*/ 157 h 346"/>
              <a:gd name="T58" fmla="*/ 330 w 649"/>
              <a:gd name="T59" fmla="*/ 157 h 346"/>
              <a:gd name="T60" fmla="*/ 340 w 649"/>
              <a:gd name="T61" fmla="*/ 157 h 346"/>
              <a:gd name="T62" fmla="*/ 354 w 649"/>
              <a:gd name="T63" fmla="*/ 151 h 346"/>
              <a:gd name="T64" fmla="*/ 368 w 649"/>
              <a:gd name="T65" fmla="*/ 151 h 346"/>
              <a:gd name="T66" fmla="*/ 379 w 649"/>
              <a:gd name="T67" fmla="*/ 145 h 346"/>
              <a:gd name="T68" fmla="*/ 389 w 649"/>
              <a:gd name="T69" fmla="*/ 145 h 346"/>
              <a:gd name="T70" fmla="*/ 400 w 649"/>
              <a:gd name="T71" fmla="*/ 139 h 346"/>
              <a:gd name="T72" fmla="*/ 411 w 649"/>
              <a:gd name="T73" fmla="*/ 133 h 346"/>
              <a:gd name="T74" fmla="*/ 421 w 649"/>
              <a:gd name="T75" fmla="*/ 127 h 346"/>
              <a:gd name="T76" fmla="*/ 432 w 649"/>
              <a:gd name="T77" fmla="*/ 120 h 346"/>
              <a:gd name="T78" fmla="*/ 442 w 649"/>
              <a:gd name="T79" fmla="*/ 120 h 346"/>
              <a:gd name="T80" fmla="*/ 453 w 649"/>
              <a:gd name="T81" fmla="*/ 101 h 346"/>
              <a:gd name="T82" fmla="*/ 463 w 649"/>
              <a:gd name="T83" fmla="*/ 95 h 346"/>
              <a:gd name="T84" fmla="*/ 474 w 649"/>
              <a:gd name="T85" fmla="*/ 82 h 346"/>
              <a:gd name="T86" fmla="*/ 484 w 649"/>
              <a:gd name="T87" fmla="*/ 82 h 346"/>
              <a:gd name="T88" fmla="*/ 495 w 649"/>
              <a:gd name="T89" fmla="*/ 76 h 346"/>
              <a:gd name="T90" fmla="*/ 505 w 649"/>
              <a:gd name="T91" fmla="*/ 69 h 346"/>
              <a:gd name="T92" fmla="*/ 516 w 649"/>
              <a:gd name="T93" fmla="*/ 62 h 346"/>
              <a:gd name="T94" fmla="*/ 530 w 649"/>
              <a:gd name="T95" fmla="*/ 62 h 346"/>
              <a:gd name="T96" fmla="*/ 540 w 649"/>
              <a:gd name="T97" fmla="*/ 55 h 346"/>
              <a:gd name="T98" fmla="*/ 551 w 649"/>
              <a:gd name="T99" fmla="*/ 55 h 346"/>
              <a:gd name="T100" fmla="*/ 561 w 649"/>
              <a:gd name="T101" fmla="*/ 48 h 346"/>
              <a:gd name="T102" fmla="*/ 572 w 649"/>
              <a:gd name="T103" fmla="*/ 41 h 346"/>
              <a:gd name="T104" fmla="*/ 582 w 649"/>
              <a:gd name="T105" fmla="*/ 41 h 346"/>
              <a:gd name="T106" fmla="*/ 596 w 649"/>
              <a:gd name="T107" fmla="*/ 41 h 346"/>
              <a:gd name="T108" fmla="*/ 607 w 649"/>
              <a:gd name="T109" fmla="*/ 41 h 346"/>
              <a:gd name="T110" fmla="*/ 617 w 649"/>
              <a:gd name="T111" fmla="*/ 41 h 346"/>
              <a:gd name="T112" fmla="*/ 631 w 649"/>
              <a:gd name="T113" fmla="*/ 32 h 346"/>
              <a:gd name="T114" fmla="*/ 642 w 649"/>
              <a:gd name="T115" fmla="*/ 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46">
                <a:moveTo>
                  <a:pt x="0" y="346"/>
                </a:moveTo>
                <a:lnTo>
                  <a:pt x="0" y="346"/>
                </a:lnTo>
                <a:lnTo>
                  <a:pt x="0" y="346"/>
                </a:lnTo>
                <a:lnTo>
                  <a:pt x="4" y="346"/>
                </a:lnTo>
                <a:lnTo>
                  <a:pt x="4" y="346"/>
                </a:lnTo>
                <a:lnTo>
                  <a:pt x="8" y="346"/>
                </a:lnTo>
                <a:lnTo>
                  <a:pt x="8" y="346"/>
                </a:lnTo>
                <a:lnTo>
                  <a:pt x="11" y="346"/>
                </a:lnTo>
                <a:lnTo>
                  <a:pt x="11" y="346"/>
                </a:lnTo>
                <a:lnTo>
                  <a:pt x="15" y="346"/>
                </a:lnTo>
                <a:lnTo>
                  <a:pt x="15" y="346"/>
                </a:lnTo>
                <a:lnTo>
                  <a:pt x="18" y="346"/>
                </a:lnTo>
                <a:lnTo>
                  <a:pt x="18" y="346"/>
                </a:lnTo>
                <a:lnTo>
                  <a:pt x="25" y="346"/>
                </a:lnTo>
                <a:lnTo>
                  <a:pt x="25" y="346"/>
                </a:lnTo>
                <a:lnTo>
                  <a:pt x="29" y="346"/>
                </a:lnTo>
                <a:lnTo>
                  <a:pt x="29" y="346"/>
                </a:lnTo>
                <a:lnTo>
                  <a:pt x="32" y="346"/>
                </a:lnTo>
                <a:lnTo>
                  <a:pt x="32" y="346"/>
                </a:lnTo>
                <a:lnTo>
                  <a:pt x="39" y="346"/>
                </a:lnTo>
                <a:lnTo>
                  <a:pt x="39" y="346"/>
                </a:lnTo>
                <a:lnTo>
                  <a:pt x="43" y="346"/>
                </a:lnTo>
                <a:lnTo>
                  <a:pt x="43" y="341"/>
                </a:lnTo>
                <a:lnTo>
                  <a:pt x="46" y="341"/>
                </a:lnTo>
                <a:lnTo>
                  <a:pt x="46" y="341"/>
                </a:lnTo>
                <a:lnTo>
                  <a:pt x="50" y="341"/>
                </a:lnTo>
                <a:lnTo>
                  <a:pt x="50" y="341"/>
                </a:lnTo>
                <a:lnTo>
                  <a:pt x="53" y="341"/>
                </a:lnTo>
                <a:lnTo>
                  <a:pt x="53" y="341"/>
                </a:lnTo>
                <a:lnTo>
                  <a:pt x="57" y="341"/>
                </a:lnTo>
                <a:lnTo>
                  <a:pt x="57" y="341"/>
                </a:lnTo>
                <a:lnTo>
                  <a:pt x="64" y="341"/>
                </a:lnTo>
                <a:lnTo>
                  <a:pt x="64" y="335"/>
                </a:lnTo>
                <a:lnTo>
                  <a:pt x="67" y="335"/>
                </a:lnTo>
                <a:lnTo>
                  <a:pt x="67" y="335"/>
                </a:lnTo>
                <a:lnTo>
                  <a:pt x="71" y="335"/>
                </a:lnTo>
                <a:lnTo>
                  <a:pt x="71" y="335"/>
                </a:lnTo>
                <a:lnTo>
                  <a:pt x="74" y="335"/>
                </a:lnTo>
                <a:lnTo>
                  <a:pt x="74" y="335"/>
                </a:lnTo>
                <a:lnTo>
                  <a:pt x="78" y="335"/>
                </a:lnTo>
                <a:lnTo>
                  <a:pt x="78" y="330"/>
                </a:lnTo>
                <a:lnTo>
                  <a:pt x="81" y="330"/>
                </a:lnTo>
                <a:lnTo>
                  <a:pt x="81" y="330"/>
                </a:lnTo>
                <a:lnTo>
                  <a:pt x="85" y="330"/>
                </a:lnTo>
                <a:lnTo>
                  <a:pt x="85" y="330"/>
                </a:lnTo>
                <a:lnTo>
                  <a:pt x="88" y="330"/>
                </a:lnTo>
                <a:lnTo>
                  <a:pt x="88" y="324"/>
                </a:lnTo>
                <a:lnTo>
                  <a:pt x="95" y="324"/>
                </a:lnTo>
                <a:lnTo>
                  <a:pt x="95" y="319"/>
                </a:lnTo>
                <a:lnTo>
                  <a:pt x="99" y="319"/>
                </a:lnTo>
                <a:lnTo>
                  <a:pt x="99" y="313"/>
                </a:lnTo>
                <a:lnTo>
                  <a:pt x="102" y="313"/>
                </a:lnTo>
                <a:lnTo>
                  <a:pt x="102" y="313"/>
                </a:lnTo>
                <a:lnTo>
                  <a:pt x="106" y="313"/>
                </a:lnTo>
                <a:lnTo>
                  <a:pt x="106" y="313"/>
                </a:lnTo>
                <a:lnTo>
                  <a:pt x="109" y="313"/>
                </a:lnTo>
                <a:lnTo>
                  <a:pt x="109" y="313"/>
                </a:lnTo>
                <a:lnTo>
                  <a:pt x="113" y="313"/>
                </a:lnTo>
                <a:lnTo>
                  <a:pt x="113" y="313"/>
                </a:lnTo>
                <a:lnTo>
                  <a:pt x="116" y="313"/>
                </a:lnTo>
                <a:lnTo>
                  <a:pt x="116" y="313"/>
                </a:lnTo>
                <a:lnTo>
                  <a:pt x="120" y="313"/>
                </a:lnTo>
                <a:lnTo>
                  <a:pt x="120" y="308"/>
                </a:lnTo>
                <a:lnTo>
                  <a:pt x="123" y="308"/>
                </a:lnTo>
                <a:lnTo>
                  <a:pt x="123" y="302"/>
                </a:lnTo>
                <a:lnTo>
                  <a:pt x="127" y="302"/>
                </a:lnTo>
                <a:lnTo>
                  <a:pt x="127" y="302"/>
                </a:lnTo>
                <a:lnTo>
                  <a:pt x="130" y="302"/>
                </a:lnTo>
                <a:lnTo>
                  <a:pt x="130" y="302"/>
                </a:lnTo>
                <a:lnTo>
                  <a:pt x="134" y="302"/>
                </a:lnTo>
                <a:lnTo>
                  <a:pt x="134" y="302"/>
                </a:lnTo>
                <a:lnTo>
                  <a:pt x="137" y="302"/>
                </a:lnTo>
                <a:lnTo>
                  <a:pt x="137" y="302"/>
                </a:lnTo>
                <a:lnTo>
                  <a:pt x="141" y="302"/>
                </a:lnTo>
                <a:lnTo>
                  <a:pt x="141" y="296"/>
                </a:lnTo>
                <a:lnTo>
                  <a:pt x="144" y="296"/>
                </a:lnTo>
                <a:lnTo>
                  <a:pt x="144" y="296"/>
                </a:lnTo>
                <a:lnTo>
                  <a:pt x="148" y="296"/>
                </a:lnTo>
                <a:lnTo>
                  <a:pt x="148" y="296"/>
                </a:lnTo>
                <a:lnTo>
                  <a:pt x="151" y="296"/>
                </a:lnTo>
                <a:lnTo>
                  <a:pt x="151" y="296"/>
                </a:lnTo>
                <a:lnTo>
                  <a:pt x="155" y="296"/>
                </a:lnTo>
                <a:lnTo>
                  <a:pt x="155" y="296"/>
                </a:lnTo>
                <a:lnTo>
                  <a:pt x="158" y="296"/>
                </a:lnTo>
                <a:lnTo>
                  <a:pt x="158" y="291"/>
                </a:lnTo>
                <a:lnTo>
                  <a:pt x="162" y="291"/>
                </a:lnTo>
                <a:lnTo>
                  <a:pt x="162" y="285"/>
                </a:lnTo>
                <a:lnTo>
                  <a:pt x="165" y="285"/>
                </a:lnTo>
                <a:lnTo>
                  <a:pt x="165" y="285"/>
                </a:lnTo>
                <a:lnTo>
                  <a:pt x="169" y="285"/>
                </a:lnTo>
                <a:lnTo>
                  <a:pt x="169" y="279"/>
                </a:lnTo>
                <a:lnTo>
                  <a:pt x="172" y="279"/>
                </a:lnTo>
                <a:lnTo>
                  <a:pt x="172" y="279"/>
                </a:lnTo>
                <a:lnTo>
                  <a:pt x="176" y="279"/>
                </a:lnTo>
                <a:lnTo>
                  <a:pt x="176" y="279"/>
                </a:lnTo>
                <a:lnTo>
                  <a:pt x="179" y="279"/>
                </a:lnTo>
                <a:lnTo>
                  <a:pt x="179" y="274"/>
                </a:lnTo>
                <a:lnTo>
                  <a:pt x="183" y="274"/>
                </a:lnTo>
                <a:lnTo>
                  <a:pt x="183" y="268"/>
                </a:lnTo>
                <a:lnTo>
                  <a:pt x="186" y="268"/>
                </a:lnTo>
                <a:lnTo>
                  <a:pt x="186" y="262"/>
                </a:lnTo>
                <a:lnTo>
                  <a:pt x="190" y="262"/>
                </a:lnTo>
                <a:lnTo>
                  <a:pt x="190" y="262"/>
                </a:lnTo>
                <a:lnTo>
                  <a:pt x="193" y="262"/>
                </a:lnTo>
                <a:lnTo>
                  <a:pt x="193" y="262"/>
                </a:lnTo>
                <a:lnTo>
                  <a:pt x="197" y="262"/>
                </a:lnTo>
                <a:lnTo>
                  <a:pt x="197" y="256"/>
                </a:lnTo>
                <a:lnTo>
                  <a:pt x="200" y="256"/>
                </a:lnTo>
                <a:lnTo>
                  <a:pt x="200" y="256"/>
                </a:lnTo>
                <a:lnTo>
                  <a:pt x="204" y="256"/>
                </a:lnTo>
                <a:lnTo>
                  <a:pt x="204" y="256"/>
                </a:lnTo>
                <a:lnTo>
                  <a:pt x="207" y="256"/>
                </a:lnTo>
                <a:lnTo>
                  <a:pt x="207" y="256"/>
                </a:lnTo>
                <a:lnTo>
                  <a:pt x="211" y="256"/>
                </a:lnTo>
                <a:lnTo>
                  <a:pt x="211" y="251"/>
                </a:lnTo>
                <a:lnTo>
                  <a:pt x="214" y="251"/>
                </a:lnTo>
                <a:lnTo>
                  <a:pt x="214" y="245"/>
                </a:lnTo>
                <a:lnTo>
                  <a:pt x="218" y="245"/>
                </a:lnTo>
                <a:lnTo>
                  <a:pt x="218" y="239"/>
                </a:lnTo>
                <a:lnTo>
                  <a:pt x="221" y="239"/>
                </a:lnTo>
                <a:lnTo>
                  <a:pt x="221" y="239"/>
                </a:lnTo>
                <a:lnTo>
                  <a:pt x="225" y="239"/>
                </a:lnTo>
                <a:lnTo>
                  <a:pt x="225" y="228"/>
                </a:lnTo>
                <a:lnTo>
                  <a:pt x="228" y="228"/>
                </a:lnTo>
                <a:lnTo>
                  <a:pt x="228" y="228"/>
                </a:lnTo>
                <a:lnTo>
                  <a:pt x="232" y="228"/>
                </a:lnTo>
                <a:lnTo>
                  <a:pt x="232" y="228"/>
                </a:lnTo>
                <a:lnTo>
                  <a:pt x="235" y="228"/>
                </a:lnTo>
                <a:lnTo>
                  <a:pt x="235" y="228"/>
                </a:lnTo>
                <a:lnTo>
                  <a:pt x="239" y="228"/>
                </a:lnTo>
                <a:lnTo>
                  <a:pt x="239" y="228"/>
                </a:lnTo>
                <a:lnTo>
                  <a:pt x="242" y="228"/>
                </a:lnTo>
                <a:lnTo>
                  <a:pt x="242" y="228"/>
                </a:lnTo>
                <a:lnTo>
                  <a:pt x="246" y="228"/>
                </a:lnTo>
                <a:lnTo>
                  <a:pt x="246" y="222"/>
                </a:lnTo>
                <a:lnTo>
                  <a:pt x="249" y="222"/>
                </a:lnTo>
                <a:lnTo>
                  <a:pt x="249" y="222"/>
                </a:lnTo>
                <a:lnTo>
                  <a:pt x="253" y="222"/>
                </a:lnTo>
                <a:lnTo>
                  <a:pt x="253" y="210"/>
                </a:lnTo>
                <a:lnTo>
                  <a:pt x="256" y="210"/>
                </a:lnTo>
                <a:lnTo>
                  <a:pt x="256" y="210"/>
                </a:lnTo>
                <a:lnTo>
                  <a:pt x="263" y="210"/>
                </a:lnTo>
                <a:lnTo>
                  <a:pt x="263" y="210"/>
                </a:lnTo>
                <a:lnTo>
                  <a:pt x="267" y="210"/>
                </a:lnTo>
                <a:lnTo>
                  <a:pt x="267" y="210"/>
                </a:lnTo>
                <a:lnTo>
                  <a:pt x="270" y="210"/>
                </a:lnTo>
                <a:lnTo>
                  <a:pt x="270" y="204"/>
                </a:lnTo>
                <a:lnTo>
                  <a:pt x="274" y="204"/>
                </a:lnTo>
                <a:lnTo>
                  <a:pt x="274" y="204"/>
                </a:lnTo>
                <a:lnTo>
                  <a:pt x="277" y="204"/>
                </a:lnTo>
                <a:lnTo>
                  <a:pt x="277" y="199"/>
                </a:lnTo>
                <a:lnTo>
                  <a:pt x="281" y="199"/>
                </a:lnTo>
                <a:lnTo>
                  <a:pt x="281" y="193"/>
                </a:lnTo>
                <a:lnTo>
                  <a:pt x="284" y="193"/>
                </a:lnTo>
                <a:lnTo>
                  <a:pt x="284" y="187"/>
                </a:lnTo>
                <a:lnTo>
                  <a:pt x="288" y="187"/>
                </a:lnTo>
                <a:lnTo>
                  <a:pt x="288" y="181"/>
                </a:lnTo>
                <a:lnTo>
                  <a:pt x="291" y="181"/>
                </a:lnTo>
                <a:lnTo>
                  <a:pt x="291" y="175"/>
                </a:lnTo>
                <a:lnTo>
                  <a:pt x="295" y="175"/>
                </a:lnTo>
                <a:lnTo>
                  <a:pt x="295" y="169"/>
                </a:lnTo>
                <a:lnTo>
                  <a:pt x="298" y="169"/>
                </a:lnTo>
                <a:lnTo>
                  <a:pt x="298" y="169"/>
                </a:lnTo>
                <a:lnTo>
                  <a:pt x="302" y="169"/>
                </a:lnTo>
                <a:lnTo>
                  <a:pt x="302" y="169"/>
                </a:lnTo>
                <a:lnTo>
                  <a:pt x="305" y="169"/>
                </a:lnTo>
                <a:lnTo>
                  <a:pt x="305" y="163"/>
                </a:lnTo>
                <a:lnTo>
                  <a:pt x="309" y="163"/>
                </a:lnTo>
                <a:lnTo>
                  <a:pt x="309" y="157"/>
                </a:lnTo>
                <a:lnTo>
                  <a:pt x="312" y="157"/>
                </a:lnTo>
                <a:lnTo>
                  <a:pt x="312" y="157"/>
                </a:lnTo>
                <a:lnTo>
                  <a:pt x="316" y="157"/>
                </a:lnTo>
                <a:lnTo>
                  <a:pt x="316" y="157"/>
                </a:lnTo>
                <a:lnTo>
                  <a:pt x="319" y="157"/>
                </a:lnTo>
                <a:lnTo>
                  <a:pt x="319" y="157"/>
                </a:lnTo>
                <a:lnTo>
                  <a:pt x="323" y="157"/>
                </a:lnTo>
                <a:lnTo>
                  <a:pt x="323" y="157"/>
                </a:lnTo>
                <a:lnTo>
                  <a:pt x="326" y="157"/>
                </a:lnTo>
                <a:lnTo>
                  <a:pt x="326" y="157"/>
                </a:lnTo>
                <a:lnTo>
                  <a:pt x="330" y="157"/>
                </a:lnTo>
                <a:lnTo>
                  <a:pt x="330" y="157"/>
                </a:lnTo>
                <a:lnTo>
                  <a:pt x="333" y="157"/>
                </a:lnTo>
                <a:lnTo>
                  <a:pt x="333" y="157"/>
                </a:lnTo>
                <a:lnTo>
                  <a:pt x="337" y="157"/>
                </a:lnTo>
                <a:lnTo>
                  <a:pt x="337" y="157"/>
                </a:lnTo>
                <a:lnTo>
                  <a:pt x="340" y="157"/>
                </a:lnTo>
                <a:lnTo>
                  <a:pt x="340" y="157"/>
                </a:lnTo>
                <a:lnTo>
                  <a:pt x="344" y="157"/>
                </a:lnTo>
                <a:lnTo>
                  <a:pt x="344" y="151"/>
                </a:lnTo>
                <a:lnTo>
                  <a:pt x="351" y="151"/>
                </a:lnTo>
                <a:lnTo>
                  <a:pt x="351" y="151"/>
                </a:lnTo>
                <a:lnTo>
                  <a:pt x="354" y="151"/>
                </a:lnTo>
                <a:lnTo>
                  <a:pt x="354" y="151"/>
                </a:lnTo>
                <a:lnTo>
                  <a:pt x="361" y="151"/>
                </a:lnTo>
                <a:lnTo>
                  <a:pt x="361" y="151"/>
                </a:lnTo>
                <a:lnTo>
                  <a:pt x="365" y="151"/>
                </a:lnTo>
                <a:lnTo>
                  <a:pt x="365" y="151"/>
                </a:lnTo>
                <a:lnTo>
                  <a:pt x="368" y="151"/>
                </a:lnTo>
                <a:lnTo>
                  <a:pt x="368" y="145"/>
                </a:lnTo>
                <a:lnTo>
                  <a:pt x="372" y="145"/>
                </a:lnTo>
                <a:lnTo>
                  <a:pt x="372" y="145"/>
                </a:lnTo>
                <a:lnTo>
                  <a:pt x="375" y="145"/>
                </a:lnTo>
                <a:lnTo>
                  <a:pt x="375" y="145"/>
                </a:lnTo>
                <a:lnTo>
                  <a:pt x="379" y="145"/>
                </a:lnTo>
                <a:lnTo>
                  <a:pt x="379" y="145"/>
                </a:lnTo>
                <a:lnTo>
                  <a:pt x="382" y="145"/>
                </a:lnTo>
                <a:lnTo>
                  <a:pt x="382" y="145"/>
                </a:lnTo>
                <a:lnTo>
                  <a:pt x="386" y="145"/>
                </a:lnTo>
                <a:lnTo>
                  <a:pt x="386" y="145"/>
                </a:lnTo>
                <a:lnTo>
                  <a:pt x="389" y="145"/>
                </a:lnTo>
                <a:lnTo>
                  <a:pt x="389" y="145"/>
                </a:lnTo>
                <a:lnTo>
                  <a:pt x="393" y="145"/>
                </a:lnTo>
                <a:lnTo>
                  <a:pt x="393" y="139"/>
                </a:lnTo>
                <a:lnTo>
                  <a:pt x="397" y="139"/>
                </a:lnTo>
                <a:lnTo>
                  <a:pt x="397" y="139"/>
                </a:lnTo>
                <a:lnTo>
                  <a:pt x="400" y="139"/>
                </a:lnTo>
                <a:lnTo>
                  <a:pt x="400" y="133"/>
                </a:lnTo>
                <a:lnTo>
                  <a:pt x="404" y="133"/>
                </a:lnTo>
                <a:lnTo>
                  <a:pt x="404" y="133"/>
                </a:lnTo>
                <a:lnTo>
                  <a:pt x="407" y="133"/>
                </a:lnTo>
                <a:lnTo>
                  <a:pt x="407" y="133"/>
                </a:lnTo>
                <a:lnTo>
                  <a:pt x="411" y="133"/>
                </a:lnTo>
                <a:lnTo>
                  <a:pt x="411" y="133"/>
                </a:lnTo>
                <a:lnTo>
                  <a:pt x="414" y="133"/>
                </a:lnTo>
                <a:lnTo>
                  <a:pt x="414" y="133"/>
                </a:lnTo>
                <a:lnTo>
                  <a:pt x="418" y="133"/>
                </a:lnTo>
                <a:lnTo>
                  <a:pt x="418" y="127"/>
                </a:lnTo>
                <a:lnTo>
                  <a:pt x="421" y="127"/>
                </a:lnTo>
                <a:lnTo>
                  <a:pt x="421" y="127"/>
                </a:lnTo>
                <a:lnTo>
                  <a:pt x="425" y="127"/>
                </a:lnTo>
                <a:lnTo>
                  <a:pt x="425" y="120"/>
                </a:lnTo>
                <a:lnTo>
                  <a:pt x="428" y="120"/>
                </a:lnTo>
                <a:lnTo>
                  <a:pt x="428" y="120"/>
                </a:lnTo>
                <a:lnTo>
                  <a:pt x="432" y="120"/>
                </a:lnTo>
                <a:lnTo>
                  <a:pt x="432" y="120"/>
                </a:lnTo>
                <a:lnTo>
                  <a:pt x="435" y="120"/>
                </a:lnTo>
                <a:lnTo>
                  <a:pt x="435" y="120"/>
                </a:lnTo>
                <a:lnTo>
                  <a:pt x="439" y="120"/>
                </a:lnTo>
                <a:lnTo>
                  <a:pt x="439" y="120"/>
                </a:lnTo>
                <a:lnTo>
                  <a:pt x="442" y="120"/>
                </a:lnTo>
                <a:lnTo>
                  <a:pt x="442" y="120"/>
                </a:lnTo>
                <a:lnTo>
                  <a:pt x="446" y="120"/>
                </a:lnTo>
                <a:lnTo>
                  <a:pt x="446" y="108"/>
                </a:lnTo>
                <a:lnTo>
                  <a:pt x="449" y="108"/>
                </a:lnTo>
                <a:lnTo>
                  <a:pt x="449" y="101"/>
                </a:lnTo>
                <a:lnTo>
                  <a:pt x="453" y="101"/>
                </a:lnTo>
                <a:lnTo>
                  <a:pt x="453" y="101"/>
                </a:lnTo>
                <a:lnTo>
                  <a:pt x="456" y="101"/>
                </a:lnTo>
                <a:lnTo>
                  <a:pt x="456" y="101"/>
                </a:lnTo>
                <a:lnTo>
                  <a:pt x="460" y="101"/>
                </a:lnTo>
                <a:lnTo>
                  <a:pt x="460" y="95"/>
                </a:lnTo>
                <a:lnTo>
                  <a:pt x="463" y="95"/>
                </a:lnTo>
                <a:lnTo>
                  <a:pt x="463" y="89"/>
                </a:lnTo>
                <a:lnTo>
                  <a:pt x="467" y="89"/>
                </a:lnTo>
                <a:lnTo>
                  <a:pt x="467" y="82"/>
                </a:lnTo>
                <a:lnTo>
                  <a:pt x="470" y="82"/>
                </a:lnTo>
                <a:lnTo>
                  <a:pt x="470" y="82"/>
                </a:lnTo>
                <a:lnTo>
                  <a:pt x="474" y="82"/>
                </a:lnTo>
                <a:lnTo>
                  <a:pt x="474" y="82"/>
                </a:lnTo>
                <a:lnTo>
                  <a:pt x="477" y="82"/>
                </a:lnTo>
                <a:lnTo>
                  <a:pt x="477" y="82"/>
                </a:lnTo>
                <a:lnTo>
                  <a:pt x="481" y="82"/>
                </a:lnTo>
                <a:lnTo>
                  <a:pt x="481" y="82"/>
                </a:lnTo>
                <a:lnTo>
                  <a:pt x="484" y="82"/>
                </a:lnTo>
                <a:lnTo>
                  <a:pt x="484" y="82"/>
                </a:lnTo>
                <a:lnTo>
                  <a:pt x="488" y="82"/>
                </a:lnTo>
                <a:lnTo>
                  <a:pt x="488" y="76"/>
                </a:lnTo>
                <a:lnTo>
                  <a:pt x="491" y="76"/>
                </a:lnTo>
                <a:lnTo>
                  <a:pt x="491" y="76"/>
                </a:lnTo>
                <a:lnTo>
                  <a:pt x="495" y="76"/>
                </a:lnTo>
                <a:lnTo>
                  <a:pt x="495" y="76"/>
                </a:lnTo>
                <a:lnTo>
                  <a:pt x="498" y="76"/>
                </a:lnTo>
                <a:lnTo>
                  <a:pt x="498" y="69"/>
                </a:lnTo>
                <a:lnTo>
                  <a:pt x="502" y="69"/>
                </a:lnTo>
                <a:lnTo>
                  <a:pt x="502" y="69"/>
                </a:lnTo>
                <a:lnTo>
                  <a:pt x="505" y="69"/>
                </a:lnTo>
                <a:lnTo>
                  <a:pt x="505" y="69"/>
                </a:lnTo>
                <a:lnTo>
                  <a:pt x="509" y="69"/>
                </a:lnTo>
                <a:lnTo>
                  <a:pt x="509" y="69"/>
                </a:lnTo>
                <a:lnTo>
                  <a:pt x="512" y="69"/>
                </a:lnTo>
                <a:lnTo>
                  <a:pt x="512" y="62"/>
                </a:lnTo>
                <a:lnTo>
                  <a:pt x="516" y="62"/>
                </a:lnTo>
                <a:lnTo>
                  <a:pt x="516" y="62"/>
                </a:lnTo>
                <a:lnTo>
                  <a:pt x="519" y="62"/>
                </a:lnTo>
                <a:lnTo>
                  <a:pt x="519" y="62"/>
                </a:lnTo>
                <a:lnTo>
                  <a:pt x="523" y="62"/>
                </a:lnTo>
                <a:lnTo>
                  <a:pt x="523" y="62"/>
                </a:lnTo>
                <a:lnTo>
                  <a:pt x="530" y="62"/>
                </a:lnTo>
                <a:lnTo>
                  <a:pt x="530" y="62"/>
                </a:lnTo>
                <a:lnTo>
                  <a:pt x="533" y="62"/>
                </a:lnTo>
                <a:lnTo>
                  <a:pt x="533" y="62"/>
                </a:lnTo>
                <a:lnTo>
                  <a:pt x="537" y="62"/>
                </a:lnTo>
                <a:lnTo>
                  <a:pt x="537" y="55"/>
                </a:lnTo>
                <a:lnTo>
                  <a:pt x="540" y="55"/>
                </a:lnTo>
                <a:lnTo>
                  <a:pt x="540" y="55"/>
                </a:lnTo>
                <a:lnTo>
                  <a:pt x="544" y="55"/>
                </a:lnTo>
                <a:lnTo>
                  <a:pt x="544" y="55"/>
                </a:lnTo>
                <a:lnTo>
                  <a:pt x="547" y="55"/>
                </a:lnTo>
                <a:lnTo>
                  <a:pt x="547" y="55"/>
                </a:lnTo>
                <a:lnTo>
                  <a:pt x="551" y="55"/>
                </a:lnTo>
                <a:lnTo>
                  <a:pt x="551" y="55"/>
                </a:lnTo>
                <a:lnTo>
                  <a:pt x="554" y="55"/>
                </a:lnTo>
                <a:lnTo>
                  <a:pt x="554" y="48"/>
                </a:lnTo>
                <a:lnTo>
                  <a:pt x="558" y="48"/>
                </a:lnTo>
                <a:lnTo>
                  <a:pt x="558" y="48"/>
                </a:lnTo>
                <a:lnTo>
                  <a:pt x="561" y="48"/>
                </a:lnTo>
                <a:lnTo>
                  <a:pt x="561" y="48"/>
                </a:lnTo>
                <a:lnTo>
                  <a:pt x="565" y="48"/>
                </a:lnTo>
                <a:lnTo>
                  <a:pt x="565" y="41"/>
                </a:lnTo>
                <a:lnTo>
                  <a:pt x="568" y="41"/>
                </a:lnTo>
                <a:lnTo>
                  <a:pt x="568" y="41"/>
                </a:lnTo>
                <a:lnTo>
                  <a:pt x="572" y="41"/>
                </a:lnTo>
                <a:lnTo>
                  <a:pt x="572" y="41"/>
                </a:lnTo>
                <a:lnTo>
                  <a:pt x="575" y="41"/>
                </a:lnTo>
                <a:lnTo>
                  <a:pt x="575" y="41"/>
                </a:lnTo>
                <a:lnTo>
                  <a:pt x="579" y="41"/>
                </a:lnTo>
                <a:lnTo>
                  <a:pt x="579" y="41"/>
                </a:lnTo>
                <a:lnTo>
                  <a:pt x="582" y="41"/>
                </a:lnTo>
                <a:lnTo>
                  <a:pt x="582" y="41"/>
                </a:lnTo>
                <a:lnTo>
                  <a:pt x="589" y="41"/>
                </a:lnTo>
                <a:lnTo>
                  <a:pt x="589" y="41"/>
                </a:lnTo>
                <a:lnTo>
                  <a:pt x="593" y="41"/>
                </a:lnTo>
                <a:lnTo>
                  <a:pt x="593" y="41"/>
                </a:lnTo>
                <a:lnTo>
                  <a:pt x="596" y="41"/>
                </a:lnTo>
                <a:lnTo>
                  <a:pt x="596" y="41"/>
                </a:lnTo>
                <a:lnTo>
                  <a:pt x="600" y="41"/>
                </a:lnTo>
                <a:lnTo>
                  <a:pt x="600" y="41"/>
                </a:lnTo>
                <a:lnTo>
                  <a:pt x="603" y="41"/>
                </a:lnTo>
                <a:lnTo>
                  <a:pt x="603" y="41"/>
                </a:lnTo>
                <a:lnTo>
                  <a:pt x="607" y="41"/>
                </a:lnTo>
                <a:lnTo>
                  <a:pt x="607" y="41"/>
                </a:lnTo>
                <a:lnTo>
                  <a:pt x="610" y="41"/>
                </a:lnTo>
                <a:lnTo>
                  <a:pt x="610" y="41"/>
                </a:lnTo>
                <a:lnTo>
                  <a:pt x="614" y="41"/>
                </a:lnTo>
                <a:lnTo>
                  <a:pt x="614" y="41"/>
                </a:lnTo>
                <a:lnTo>
                  <a:pt x="617" y="41"/>
                </a:lnTo>
                <a:lnTo>
                  <a:pt x="617" y="41"/>
                </a:lnTo>
                <a:lnTo>
                  <a:pt x="624" y="41"/>
                </a:lnTo>
                <a:lnTo>
                  <a:pt x="624" y="41"/>
                </a:lnTo>
                <a:lnTo>
                  <a:pt x="628" y="41"/>
                </a:lnTo>
                <a:lnTo>
                  <a:pt x="628" y="32"/>
                </a:lnTo>
                <a:lnTo>
                  <a:pt x="631" y="32"/>
                </a:lnTo>
                <a:lnTo>
                  <a:pt x="631" y="32"/>
                </a:lnTo>
                <a:lnTo>
                  <a:pt x="635" y="32"/>
                </a:lnTo>
                <a:lnTo>
                  <a:pt x="635" y="32"/>
                </a:lnTo>
                <a:lnTo>
                  <a:pt x="638" y="32"/>
                </a:lnTo>
                <a:lnTo>
                  <a:pt x="638" y="32"/>
                </a:lnTo>
                <a:lnTo>
                  <a:pt x="642" y="32"/>
                </a:lnTo>
                <a:lnTo>
                  <a:pt x="642" y="21"/>
                </a:lnTo>
                <a:lnTo>
                  <a:pt x="645" y="21"/>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sp>
        <p:nvSpPr>
          <p:cNvPr id="64525" name="Freeform 43"/>
          <p:cNvSpPr>
            <a:spLocks/>
          </p:cNvSpPr>
          <p:nvPr/>
        </p:nvSpPr>
        <p:spPr bwMode="auto">
          <a:xfrm>
            <a:off x="2311400" y="2357441"/>
            <a:ext cx="4945063" cy="2981202"/>
          </a:xfrm>
          <a:custGeom>
            <a:avLst/>
            <a:gdLst>
              <a:gd name="T0" fmla="*/ 8 w 649"/>
              <a:gd name="T1" fmla="*/ 523 h 523"/>
              <a:gd name="T2" fmla="*/ 22 w 649"/>
              <a:gd name="T3" fmla="*/ 523 h 523"/>
              <a:gd name="T4" fmla="*/ 32 w 649"/>
              <a:gd name="T5" fmla="*/ 518 h 523"/>
              <a:gd name="T6" fmla="*/ 43 w 649"/>
              <a:gd name="T7" fmla="*/ 504 h 523"/>
              <a:gd name="T8" fmla="*/ 53 w 649"/>
              <a:gd name="T9" fmla="*/ 504 h 523"/>
              <a:gd name="T10" fmla="*/ 64 w 649"/>
              <a:gd name="T11" fmla="*/ 494 h 523"/>
              <a:gd name="T12" fmla="*/ 74 w 649"/>
              <a:gd name="T13" fmla="*/ 484 h 523"/>
              <a:gd name="T14" fmla="*/ 85 w 649"/>
              <a:gd name="T15" fmla="*/ 464 h 523"/>
              <a:gd name="T16" fmla="*/ 95 w 649"/>
              <a:gd name="T17" fmla="*/ 449 h 523"/>
              <a:gd name="T18" fmla="*/ 106 w 649"/>
              <a:gd name="T19" fmla="*/ 444 h 523"/>
              <a:gd name="T20" fmla="*/ 116 w 649"/>
              <a:gd name="T21" fmla="*/ 429 h 523"/>
              <a:gd name="T22" fmla="*/ 127 w 649"/>
              <a:gd name="T23" fmla="*/ 424 h 523"/>
              <a:gd name="T24" fmla="*/ 137 w 649"/>
              <a:gd name="T25" fmla="*/ 408 h 523"/>
              <a:gd name="T26" fmla="*/ 148 w 649"/>
              <a:gd name="T27" fmla="*/ 393 h 523"/>
              <a:gd name="T28" fmla="*/ 158 w 649"/>
              <a:gd name="T29" fmla="*/ 388 h 523"/>
              <a:gd name="T30" fmla="*/ 169 w 649"/>
              <a:gd name="T31" fmla="*/ 383 h 523"/>
              <a:gd name="T32" fmla="*/ 179 w 649"/>
              <a:gd name="T33" fmla="*/ 378 h 523"/>
              <a:gd name="T34" fmla="*/ 190 w 649"/>
              <a:gd name="T35" fmla="*/ 362 h 523"/>
              <a:gd name="T36" fmla="*/ 200 w 649"/>
              <a:gd name="T37" fmla="*/ 362 h 523"/>
              <a:gd name="T38" fmla="*/ 211 w 649"/>
              <a:gd name="T39" fmla="*/ 357 h 523"/>
              <a:gd name="T40" fmla="*/ 221 w 649"/>
              <a:gd name="T41" fmla="*/ 352 h 523"/>
              <a:gd name="T42" fmla="*/ 232 w 649"/>
              <a:gd name="T43" fmla="*/ 331 h 523"/>
              <a:gd name="T44" fmla="*/ 242 w 649"/>
              <a:gd name="T45" fmla="*/ 325 h 523"/>
              <a:gd name="T46" fmla="*/ 256 w 649"/>
              <a:gd name="T47" fmla="*/ 320 h 523"/>
              <a:gd name="T48" fmla="*/ 267 w 649"/>
              <a:gd name="T49" fmla="*/ 309 h 523"/>
              <a:gd name="T50" fmla="*/ 277 w 649"/>
              <a:gd name="T51" fmla="*/ 304 h 523"/>
              <a:gd name="T52" fmla="*/ 288 w 649"/>
              <a:gd name="T53" fmla="*/ 293 h 523"/>
              <a:gd name="T54" fmla="*/ 298 w 649"/>
              <a:gd name="T55" fmla="*/ 288 h 523"/>
              <a:gd name="T56" fmla="*/ 309 w 649"/>
              <a:gd name="T57" fmla="*/ 277 h 523"/>
              <a:gd name="T58" fmla="*/ 319 w 649"/>
              <a:gd name="T59" fmla="*/ 272 h 523"/>
              <a:gd name="T60" fmla="*/ 330 w 649"/>
              <a:gd name="T61" fmla="*/ 250 h 523"/>
              <a:gd name="T62" fmla="*/ 340 w 649"/>
              <a:gd name="T63" fmla="*/ 244 h 523"/>
              <a:gd name="T64" fmla="*/ 351 w 649"/>
              <a:gd name="T65" fmla="*/ 239 h 523"/>
              <a:gd name="T66" fmla="*/ 361 w 649"/>
              <a:gd name="T67" fmla="*/ 222 h 523"/>
              <a:gd name="T68" fmla="*/ 372 w 649"/>
              <a:gd name="T69" fmla="*/ 217 h 523"/>
              <a:gd name="T70" fmla="*/ 382 w 649"/>
              <a:gd name="T71" fmla="*/ 211 h 523"/>
              <a:gd name="T72" fmla="*/ 393 w 649"/>
              <a:gd name="T73" fmla="*/ 200 h 523"/>
              <a:gd name="T74" fmla="*/ 404 w 649"/>
              <a:gd name="T75" fmla="*/ 189 h 523"/>
              <a:gd name="T76" fmla="*/ 418 w 649"/>
              <a:gd name="T77" fmla="*/ 189 h 523"/>
              <a:gd name="T78" fmla="*/ 428 w 649"/>
              <a:gd name="T79" fmla="*/ 167 h 523"/>
              <a:gd name="T80" fmla="*/ 439 w 649"/>
              <a:gd name="T81" fmla="*/ 155 h 523"/>
              <a:gd name="T82" fmla="*/ 449 w 649"/>
              <a:gd name="T83" fmla="*/ 149 h 523"/>
              <a:gd name="T84" fmla="*/ 463 w 649"/>
              <a:gd name="T85" fmla="*/ 149 h 523"/>
              <a:gd name="T86" fmla="*/ 474 w 649"/>
              <a:gd name="T87" fmla="*/ 132 h 523"/>
              <a:gd name="T88" fmla="*/ 484 w 649"/>
              <a:gd name="T89" fmla="*/ 132 h 523"/>
              <a:gd name="T90" fmla="*/ 498 w 649"/>
              <a:gd name="T91" fmla="*/ 132 h 523"/>
              <a:gd name="T92" fmla="*/ 512 w 649"/>
              <a:gd name="T93" fmla="*/ 126 h 523"/>
              <a:gd name="T94" fmla="*/ 523 w 649"/>
              <a:gd name="T95" fmla="*/ 126 h 523"/>
              <a:gd name="T96" fmla="*/ 533 w 649"/>
              <a:gd name="T97" fmla="*/ 126 h 523"/>
              <a:gd name="T98" fmla="*/ 544 w 649"/>
              <a:gd name="T99" fmla="*/ 114 h 523"/>
              <a:gd name="T100" fmla="*/ 554 w 649"/>
              <a:gd name="T101" fmla="*/ 101 h 523"/>
              <a:gd name="T102" fmla="*/ 565 w 649"/>
              <a:gd name="T103" fmla="*/ 95 h 523"/>
              <a:gd name="T104" fmla="*/ 575 w 649"/>
              <a:gd name="T105" fmla="*/ 95 h 523"/>
              <a:gd name="T106" fmla="*/ 586 w 649"/>
              <a:gd name="T107" fmla="*/ 95 h 523"/>
              <a:gd name="T108" fmla="*/ 600 w 649"/>
              <a:gd name="T109" fmla="*/ 75 h 523"/>
              <a:gd name="T110" fmla="*/ 610 w 649"/>
              <a:gd name="T111" fmla="*/ 67 h 523"/>
              <a:gd name="T112" fmla="*/ 621 w 649"/>
              <a:gd name="T113" fmla="*/ 52 h 523"/>
              <a:gd name="T114" fmla="*/ 631 w 649"/>
              <a:gd name="T115" fmla="*/ 28 h 523"/>
              <a:gd name="T116" fmla="*/ 642 w 649"/>
              <a:gd name="T117" fmla="*/ 2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9" h="523">
                <a:moveTo>
                  <a:pt x="0" y="523"/>
                </a:moveTo>
                <a:lnTo>
                  <a:pt x="0" y="523"/>
                </a:lnTo>
                <a:lnTo>
                  <a:pt x="0" y="523"/>
                </a:lnTo>
                <a:lnTo>
                  <a:pt x="4" y="523"/>
                </a:lnTo>
                <a:lnTo>
                  <a:pt x="4" y="523"/>
                </a:lnTo>
                <a:lnTo>
                  <a:pt x="8" y="523"/>
                </a:lnTo>
                <a:lnTo>
                  <a:pt x="8" y="523"/>
                </a:lnTo>
                <a:lnTo>
                  <a:pt x="15" y="523"/>
                </a:lnTo>
                <a:lnTo>
                  <a:pt x="15" y="523"/>
                </a:lnTo>
                <a:lnTo>
                  <a:pt x="18" y="523"/>
                </a:lnTo>
                <a:lnTo>
                  <a:pt x="18" y="523"/>
                </a:lnTo>
                <a:lnTo>
                  <a:pt x="22" y="523"/>
                </a:lnTo>
                <a:lnTo>
                  <a:pt x="22" y="523"/>
                </a:lnTo>
                <a:lnTo>
                  <a:pt x="25" y="523"/>
                </a:lnTo>
                <a:lnTo>
                  <a:pt x="25" y="523"/>
                </a:lnTo>
                <a:lnTo>
                  <a:pt x="29" y="523"/>
                </a:lnTo>
                <a:lnTo>
                  <a:pt x="29" y="518"/>
                </a:lnTo>
                <a:lnTo>
                  <a:pt x="32" y="518"/>
                </a:lnTo>
                <a:lnTo>
                  <a:pt x="32" y="518"/>
                </a:lnTo>
                <a:lnTo>
                  <a:pt x="36" y="518"/>
                </a:lnTo>
                <a:lnTo>
                  <a:pt x="36" y="513"/>
                </a:lnTo>
                <a:lnTo>
                  <a:pt x="39" y="513"/>
                </a:lnTo>
                <a:lnTo>
                  <a:pt x="39" y="504"/>
                </a:lnTo>
                <a:lnTo>
                  <a:pt x="43" y="504"/>
                </a:lnTo>
                <a:lnTo>
                  <a:pt x="43" y="504"/>
                </a:lnTo>
                <a:lnTo>
                  <a:pt x="46" y="504"/>
                </a:lnTo>
                <a:lnTo>
                  <a:pt x="46" y="504"/>
                </a:lnTo>
                <a:lnTo>
                  <a:pt x="50" y="504"/>
                </a:lnTo>
                <a:lnTo>
                  <a:pt x="50" y="504"/>
                </a:lnTo>
                <a:lnTo>
                  <a:pt x="53" y="504"/>
                </a:lnTo>
                <a:lnTo>
                  <a:pt x="53" y="499"/>
                </a:lnTo>
                <a:lnTo>
                  <a:pt x="57" y="499"/>
                </a:lnTo>
                <a:lnTo>
                  <a:pt x="57" y="494"/>
                </a:lnTo>
                <a:lnTo>
                  <a:pt x="60" y="494"/>
                </a:lnTo>
                <a:lnTo>
                  <a:pt x="60" y="494"/>
                </a:lnTo>
                <a:lnTo>
                  <a:pt x="64" y="494"/>
                </a:lnTo>
                <a:lnTo>
                  <a:pt x="64" y="489"/>
                </a:lnTo>
                <a:lnTo>
                  <a:pt x="67" y="489"/>
                </a:lnTo>
                <a:lnTo>
                  <a:pt x="67" y="484"/>
                </a:lnTo>
                <a:lnTo>
                  <a:pt x="71" y="484"/>
                </a:lnTo>
                <a:lnTo>
                  <a:pt x="71" y="484"/>
                </a:lnTo>
                <a:lnTo>
                  <a:pt x="74" y="484"/>
                </a:lnTo>
                <a:lnTo>
                  <a:pt x="74" y="484"/>
                </a:lnTo>
                <a:lnTo>
                  <a:pt x="78" y="484"/>
                </a:lnTo>
                <a:lnTo>
                  <a:pt x="78" y="474"/>
                </a:lnTo>
                <a:lnTo>
                  <a:pt x="81" y="474"/>
                </a:lnTo>
                <a:lnTo>
                  <a:pt x="81" y="464"/>
                </a:lnTo>
                <a:lnTo>
                  <a:pt x="85" y="464"/>
                </a:lnTo>
                <a:lnTo>
                  <a:pt x="85" y="464"/>
                </a:lnTo>
                <a:lnTo>
                  <a:pt x="88" y="464"/>
                </a:lnTo>
                <a:lnTo>
                  <a:pt x="88" y="459"/>
                </a:lnTo>
                <a:lnTo>
                  <a:pt x="92" y="459"/>
                </a:lnTo>
                <a:lnTo>
                  <a:pt x="92" y="449"/>
                </a:lnTo>
                <a:lnTo>
                  <a:pt x="95" y="449"/>
                </a:lnTo>
                <a:lnTo>
                  <a:pt x="95" y="449"/>
                </a:lnTo>
                <a:lnTo>
                  <a:pt x="99" y="449"/>
                </a:lnTo>
                <a:lnTo>
                  <a:pt x="99" y="449"/>
                </a:lnTo>
                <a:lnTo>
                  <a:pt x="102" y="449"/>
                </a:lnTo>
                <a:lnTo>
                  <a:pt x="102" y="444"/>
                </a:lnTo>
                <a:lnTo>
                  <a:pt x="106" y="444"/>
                </a:lnTo>
                <a:lnTo>
                  <a:pt x="106" y="444"/>
                </a:lnTo>
                <a:lnTo>
                  <a:pt x="109" y="444"/>
                </a:lnTo>
                <a:lnTo>
                  <a:pt x="109" y="444"/>
                </a:lnTo>
                <a:lnTo>
                  <a:pt x="113" y="444"/>
                </a:lnTo>
                <a:lnTo>
                  <a:pt x="113" y="429"/>
                </a:lnTo>
                <a:lnTo>
                  <a:pt x="116" y="429"/>
                </a:lnTo>
                <a:lnTo>
                  <a:pt x="116" y="429"/>
                </a:lnTo>
                <a:lnTo>
                  <a:pt x="120" y="429"/>
                </a:lnTo>
                <a:lnTo>
                  <a:pt x="120" y="424"/>
                </a:lnTo>
                <a:lnTo>
                  <a:pt x="123" y="424"/>
                </a:lnTo>
                <a:lnTo>
                  <a:pt x="123" y="424"/>
                </a:lnTo>
                <a:lnTo>
                  <a:pt x="127" y="424"/>
                </a:lnTo>
                <a:lnTo>
                  <a:pt x="127" y="424"/>
                </a:lnTo>
                <a:lnTo>
                  <a:pt x="130" y="424"/>
                </a:lnTo>
                <a:lnTo>
                  <a:pt x="130" y="413"/>
                </a:lnTo>
                <a:lnTo>
                  <a:pt x="134" y="413"/>
                </a:lnTo>
                <a:lnTo>
                  <a:pt x="134" y="408"/>
                </a:lnTo>
                <a:lnTo>
                  <a:pt x="137" y="408"/>
                </a:lnTo>
                <a:lnTo>
                  <a:pt x="137" y="403"/>
                </a:lnTo>
                <a:lnTo>
                  <a:pt x="141" y="403"/>
                </a:lnTo>
                <a:lnTo>
                  <a:pt x="141" y="398"/>
                </a:lnTo>
                <a:lnTo>
                  <a:pt x="144" y="398"/>
                </a:lnTo>
                <a:lnTo>
                  <a:pt x="144" y="393"/>
                </a:lnTo>
                <a:lnTo>
                  <a:pt x="148" y="393"/>
                </a:lnTo>
                <a:lnTo>
                  <a:pt x="148" y="388"/>
                </a:lnTo>
                <a:lnTo>
                  <a:pt x="151" y="388"/>
                </a:lnTo>
                <a:lnTo>
                  <a:pt x="151" y="388"/>
                </a:lnTo>
                <a:lnTo>
                  <a:pt x="155" y="388"/>
                </a:lnTo>
                <a:lnTo>
                  <a:pt x="155" y="388"/>
                </a:lnTo>
                <a:lnTo>
                  <a:pt x="158" y="388"/>
                </a:lnTo>
                <a:lnTo>
                  <a:pt x="158" y="388"/>
                </a:lnTo>
                <a:lnTo>
                  <a:pt x="162" y="388"/>
                </a:lnTo>
                <a:lnTo>
                  <a:pt x="162" y="383"/>
                </a:lnTo>
                <a:lnTo>
                  <a:pt x="165" y="383"/>
                </a:lnTo>
                <a:lnTo>
                  <a:pt x="165" y="383"/>
                </a:lnTo>
                <a:lnTo>
                  <a:pt x="169" y="383"/>
                </a:lnTo>
                <a:lnTo>
                  <a:pt x="169" y="383"/>
                </a:lnTo>
                <a:lnTo>
                  <a:pt x="172" y="383"/>
                </a:lnTo>
                <a:lnTo>
                  <a:pt x="172" y="383"/>
                </a:lnTo>
                <a:lnTo>
                  <a:pt x="176" y="383"/>
                </a:lnTo>
                <a:lnTo>
                  <a:pt x="176" y="378"/>
                </a:lnTo>
                <a:lnTo>
                  <a:pt x="179" y="378"/>
                </a:lnTo>
                <a:lnTo>
                  <a:pt x="179" y="367"/>
                </a:lnTo>
                <a:lnTo>
                  <a:pt x="183" y="367"/>
                </a:lnTo>
                <a:lnTo>
                  <a:pt x="183" y="367"/>
                </a:lnTo>
                <a:lnTo>
                  <a:pt x="186" y="367"/>
                </a:lnTo>
                <a:lnTo>
                  <a:pt x="186" y="362"/>
                </a:lnTo>
                <a:lnTo>
                  <a:pt x="190" y="362"/>
                </a:lnTo>
                <a:lnTo>
                  <a:pt x="190" y="362"/>
                </a:lnTo>
                <a:lnTo>
                  <a:pt x="193" y="362"/>
                </a:lnTo>
                <a:lnTo>
                  <a:pt x="193" y="362"/>
                </a:lnTo>
                <a:lnTo>
                  <a:pt x="197" y="362"/>
                </a:lnTo>
                <a:lnTo>
                  <a:pt x="197" y="362"/>
                </a:lnTo>
                <a:lnTo>
                  <a:pt x="200" y="362"/>
                </a:lnTo>
                <a:lnTo>
                  <a:pt x="200" y="357"/>
                </a:lnTo>
                <a:lnTo>
                  <a:pt x="204" y="357"/>
                </a:lnTo>
                <a:lnTo>
                  <a:pt x="204" y="357"/>
                </a:lnTo>
                <a:lnTo>
                  <a:pt x="207" y="357"/>
                </a:lnTo>
                <a:lnTo>
                  <a:pt x="207" y="357"/>
                </a:lnTo>
                <a:lnTo>
                  <a:pt x="211" y="357"/>
                </a:lnTo>
                <a:lnTo>
                  <a:pt x="211" y="357"/>
                </a:lnTo>
                <a:lnTo>
                  <a:pt x="214" y="357"/>
                </a:lnTo>
                <a:lnTo>
                  <a:pt x="214" y="357"/>
                </a:lnTo>
                <a:lnTo>
                  <a:pt x="218" y="357"/>
                </a:lnTo>
                <a:lnTo>
                  <a:pt x="218" y="352"/>
                </a:lnTo>
                <a:lnTo>
                  <a:pt x="221" y="352"/>
                </a:lnTo>
                <a:lnTo>
                  <a:pt x="221" y="341"/>
                </a:lnTo>
                <a:lnTo>
                  <a:pt x="225" y="341"/>
                </a:lnTo>
                <a:lnTo>
                  <a:pt x="225" y="341"/>
                </a:lnTo>
                <a:lnTo>
                  <a:pt x="228" y="341"/>
                </a:lnTo>
                <a:lnTo>
                  <a:pt x="228" y="331"/>
                </a:lnTo>
                <a:lnTo>
                  <a:pt x="232" y="331"/>
                </a:lnTo>
                <a:lnTo>
                  <a:pt x="232" y="325"/>
                </a:lnTo>
                <a:lnTo>
                  <a:pt x="235" y="325"/>
                </a:lnTo>
                <a:lnTo>
                  <a:pt x="235" y="325"/>
                </a:lnTo>
                <a:lnTo>
                  <a:pt x="239" y="325"/>
                </a:lnTo>
                <a:lnTo>
                  <a:pt x="239" y="325"/>
                </a:lnTo>
                <a:lnTo>
                  <a:pt x="242" y="325"/>
                </a:lnTo>
                <a:lnTo>
                  <a:pt x="242" y="325"/>
                </a:lnTo>
                <a:lnTo>
                  <a:pt x="246" y="325"/>
                </a:lnTo>
                <a:lnTo>
                  <a:pt x="246" y="320"/>
                </a:lnTo>
                <a:lnTo>
                  <a:pt x="249" y="320"/>
                </a:lnTo>
                <a:lnTo>
                  <a:pt x="249" y="320"/>
                </a:lnTo>
                <a:lnTo>
                  <a:pt x="256" y="320"/>
                </a:lnTo>
                <a:lnTo>
                  <a:pt x="256" y="320"/>
                </a:lnTo>
                <a:lnTo>
                  <a:pt x="260" y="320"/>
                </a:lnTo>
                <a:lnTo>
                  <a:pt x="260" y="315"/>
                </a:lnTo>
                <a:lnTo>
                  <a:pt x="263" y="315"/>
                </a:lnTo>
                <a:lnTo>
                  <a:pt x="263" y="309"/>
                </a:lnTo>
                <a:lnTo>
                  <a:pt x="267" y="309"/>
                </a:lnTo>
                <a:lnTo>
                  <a:pt x="267" y="304"/>
                </a:lnTo>
                <a:lnTo>
                  <a:pt x="270" y="304"/>
                </a:lnTo>
                <a:lnTo>
                  <a:pt x="270" y="304"/>
                </a:lnTo>
                <a:lnTo>
                  <a:pt x="274" y="304"/>
                </a:lnTo>
                <a:lnTo>
                  <a:pt x="274" y="304"/>
                </a:lnTo>
                <a:lnTo>
                  <a:pt x="277" y="304"/>
                </a:lnTo>
                <a:lnTo>
                  <a:pt x="277" y="293"/>
                </a:lnTo>
                <a:lnTo>
                  <a:pt x="281" y="293"/>
                </a:lnTo>
                <a:lnTo>
                  <a:pt x="281" y="293"/>
                </a:lnTo>
                <a:lnTo>
                  <a:pt x="284" y="293"/>
                </a:lnTo>
                <a:lnTo>
                  <a:pt x="284" y="293"/>
                </a:lnTo>
                <a:lnTo>
                  <a:pt x="288" y="293"/>
                </a:lnTo>
                <a:lnTo>
                  <a:pt x="288" y="288"/>
                </a:lnTo>
                <a:lnTo>
                  <a:pt x="291" y="288"/>
                </a:lnTo>
                <a:lnTo>
                  <a:pt x="291" y="288"/>
                </a:lnTo>
                <a:lnTo>
                  <a:pt x="295" y="288"/>
                </a:lnTo>
                <a:lnTo>
                  <a:pt x="295" y="288"/>
                </a:lnTo>
                <a:lnTo>
                  <a:pt x="298" y="288"/>
                </a:lnTo>
                <a:lnTo>
                  <a:pt x="298" y="283"/>
                </a:lnTo>
                <a:lnTo>
                  <a:pt x="302" y="283"/>
                </a:lnTo>
                <a:lnTo>
                  <a:pt x="302" y="277"/>
                </a:lnTo>
                <a:lnTo>
                  <a:pt x="305" y="277"/>
                </a:lnTo>
                <a:lnTo>
                  <a:pt x="305" y="277"/>
                </a:lnTo>
                <a:lnTo>
                  <a:pt x="309" y="277"/>
                </a:lnTo>
                <a:lnTo>
                  <a:pt x="309" y="277"/>
                </a:lnTo>
                <a:lnTo>
                  <a:pt x="312" y="277"/>
                </a:lnTo>
                <a:lnTo>
                  <a:pt x="312" y="272"/>
                </a:lnTo>
                <a:lnTo>
                  <a:pt x="316" y="272"/>
                </a:lnTo>
                <a:lnTo>
                  <a:pt x="316" y="272"/>
                </a:lnTo>
                <a:lnTo>
                  <a:pt x="319" y="272"/>
                </a:lnTo>
                <a:lnTo>
                  <a:pt x="319" y="272"/>
                </a:lnTo>
                <a:lnTo>
                  <a:pt x="323" y="272"/>
                </a:lnTo>
                <a:lnTo>
                  <a:pt x="323" y="255"/>
                </a:lnTo>
                <a:lnTo>
                  <a:pt x="326" y="255"/>
                </a:lnTo>
                <a:lnTo>
                  <a:pt x="326" y="250"/>
                </a:lnTo>
                <a:lnTo>
                  <a:pt x="330" y="250"/>
                </a:lnTo>
                <a:lnTo>
                  <a:pt x="330" y="244"/>
                </a:lnTo>
                <a:lnTo>
                  <a:pt x="333" y="244"/>
                </a:lnTo>
                <a:lnTo>
                  <a:pt x="333" y="244"/>
                </a:lnTo>
                <a:lnTo>
                  <a:pt x="337" y="244"/>
                </a:lnTo>
                <a:lnTo>
                  <a:pt x="337" y="244"/>
                </a:lnTo>
                <a:lnTo>
                  <a:pt x="340" y="244"/>
                </a:lnTo>
                <a:lnTo>
                  <a:pt x="340" y="244"/>
                </a:lnTo>
                <a:lnTo>
                  <a:pt x="344" y="244"/>
                </a:lnTo>
                <a:lnTo>
                  <a:pt x="344" y="239"/>
                </a:lnTo>
                <a:lnTo>
                  <a:pt x="347" y="239"/>
                </a:lnTo>
                <a:lnTo>
                  <a:pt x="347" y="239"/>
                </a:lnTo>
                <a:lnTo>
                  <a:pt x="351" y="239"/>
                </a:lnTo>
                <a:lnTo>
                  <a:pt x="351" y="239"/>
                </a:lnTo>
                <a:lnTo>
                  <a:pt x="354" y="239"/>
                </a:lnTo>
                <a:lnTo>
                  <a:pt x="354" y="233"/>
                </a:lnTo>
                <a:lnTo>
                  <a:pt x="358" y="233"/>
                </a:lnTo>
                <a:lnTo>
                  <a:pt x="358" y="222"/>
                </a:lnTo>
                <a:lnTo>
                  <a:pt x="361" y="222"/>
                </a:lnTo>
                <a:lnTo>
                  <a:pt x="361" y="217"/>
                </a:lnTo>
                <a:lnTo>
                  <a:pt x="365" y="217"/>
                </a:lnTo>
                <a:lnTo>
                  <a:pt x="365" y="217"/>
                </a:lnTo>
                <a:lnTo>
                  <a:pt x="368" y="217"/>
                </a:lnTo>
                <a:lnTo>
                  <a:pt x="368" y="217"/>
                </a:lnTo>
                <a:lnTo>
                  <a:pt x="372" y="217"/>
                </a:lnTo>
                <a:lnTo>
                  <a:pt x="372" y="217"/>
                </a:lnTo>
                <a:lnTo>
                  <a:pt x="375" y="217"/>
                </a:lnTo>
                <a:lnTo>
                  <a:pt x="375" y="217"/>
                </a:lnTo>
                <a:lnTo>
                  <a:pt x="379" y="217"/>
                </a:lnTo>
                <a:lnTo>
                  <a:pt x="379" y="211"/>
                </a:lnTo>
                <a:lnTo>
                  <a:pt x="382" y="211"/>
                </a:lnTo>
                <a:lnTo>
                  <a:pt x="382" y="206"/>
                </a:lnTo>
                <a:lnTo>
                  <a:pt x="386" y="206"/>
                </a:lnTo>
                <a:lnTo>
                  <a:pt x="386" y="200"/>
                </a:lnTo>
                <a:lnTo>
                  <a:pt x="389" y="200"/>
                </a:lnTo>
                <a:lnTo>
                  <a:pt x="389" y="200"/>
                </a:lnTo>
                <a:lnTo>
                  <a:pt x="393" y="200"/>
                </a:lnTo>
                <a:lnTo>
                  <a:pt x="393" y="200"/>
                </a:lnTo>
                <a:lnTo>
                  <a:pt x="397" y="200"/>
                </a:lnTo>
                <a:lnTo>
                  <a:pt x="397" y="195"/>
                </a:lnTo>
                <a:lnTo>
                  <a:pt x="400" y="195"/>
                </a:lnTo>
                <a:lnTo>
                  <a:pt x="400" y="189"/>
                </a:lnTo>
                <a:lnTo>
                  <a:pt x="404" y="189"/>
                </a:lnTo>
                <a:lnTo>
                  <a:pt x="404" y="189"/>
                </a:lnTo>
                <a:lnTo>
                  <a:pt x="407" y="189"/>
                </a:lnTo>
                <a:lnTo>
                  <a:pt x="407" y="189"/>
                </a:lnTo>
                <a:lnTo>
                  <a:pt x="414" y="189"/>
                </a:lnTo>
                <a:lnTo>
                  <a:pt x="414" y="189"/>
                </a:lnTo>
                <a:lnTo>
                  <a:pt x="418" y="189"/>
                </a:lnTo>
                <a:lnTo>
                  <a:pt x="418" y="183"/>
                </a:lnTo>
                <a:lnTo>
                  <a:pt x="421" y="183"/>
                </a:lnTo>
                <a:lnTo>
                  <a:pt x="421" y="178"/>
                </a:lnTo>
                <a:lnTo>
                  <a:pt x="425" y="178"/>
                </a:lnTo>
                <a:lnTo>
                  <a:pt x="425" y="167"/>
                </a:lnTo>
                <a:lnTo>
                  <a:pt x="428" y="167"/>
                </a:lnTo>
                <a:lnTo>
                  <a:pt x="428" y="161"/>
                </a:lnTo>
                <a:lnTo>
                  <a:pt x="432" y="161"/>
                </a:lnTo>
                <a:lnTo>
                  <a:pt x="432" y="161"/>
                </a:lnTo>
                <a:lnTo>
                  <a:pt x="435" y="161"/>
                </a:lnTo>
                <a:lnTo>
                  <a:pt x="435" y="155"/>
                </a:lnTo>
                <a:lnTo>
                  <a:pt x="439" y="155"/>
                </a:lnTo>
                <a:lnTo>
                  <a:pt x="439" y="155"/>
                </a:lnTo>
                <a:lnTo>
                  <a:pt x="442" y="155"/>
                </a:lnTo>
                <a:lnTo>
                  <a:pt x="442" y="155"/>
                </a:lnTo>
                <a:lnTo>
                  <a:pt x="446" y="155"/>
                </a:lnTo>
                <a:lnTo>
                  <a:pt x="446" y="149"/>
                </a:lnTo>
                <a:lnTo>
                  <a:pt x="449" y="149"/>
                </a:lnTo>
                <a:lnTo>
                  <a:pt x="449" y="149"/>
                </a:lnTo>
                <a:lnTo>
                  <a:pt x="453" y="149"/>
                </a:lnTo>
                <a:lnTo>
                  <a:pt x="453" y="149"/>
                </a:lnTo>
                <a:lnTo>
                  <a:pt x="456" y="149"/>
                </a:lnTo>
                <a:lnTo>
                  <a:pt x="456" y="149"/>
                </a:lnTo>
                <a:lnTo>
                  <a:pt x="463" y="149"/>
                </a:lnTo>
                <a:lnTo>
                  <a:pt x="463" y="144"/>
                </a:lnTo>
                <a:lnTo>
                  <a:pt x="467" y="144"/>
                </a:lnTo>
                <a:lnTo>
                  <a:pt x="467" y="132"/>
                </a:lnTo>
                <a:lnTo>
                  <a:pt x="470" y="132"/>
                </a:lnTo>
                <a:lnTo>
                  <a:pt x="470" y="132"/>
                </a:lnTo>
                <a:lnTo>
                  <a:pt x="474" y="132"/>
                </a:lnTo>
                <a:lnTo>
                  <a:pt x="474" y="132"/>
                </a:lnTo>
                <a:lnTo>
                  <a:pt x="477" y="132"/>
                </a:lnTo>
                <a:lnTo>
                  <a:pt x="477" y="132"/>
                </a:lnTo>
                <a:lnTo>
                  <a:pt x="481" y="132"/>
                </a:lnTo>
                <a:lnTo>
                  <a:pt x="481" y="132"/>
                </a:lnTo>
                <a:lnTo>
                  <a:pt x="484" y="132"/>
                </a:lnTo>
                <a:lnTo>
                  <a:pt x="484" y="132"/>
                </a:lnTo>
                <a:lnTo>
                  <a:pt x="491" y="132"/>
                </a:lnTo>
                <a:lnTo>
                  <a:pt x="491" y="132"/>
                </a:lnTo>
                <a:lnTo>
                  <a:pt x="495" y="132"/>
                </a:lnTo>
                <a:lnTo>
                  <a:pt x="495" y="132"/>
                </a:lnTo>
                <a:lnTo>
                  <a:pt x="498" y="132"/>
                </a:lnTo>
                <a:lnTo>
                  <a:pt x="498" y="132"/>
                </a:lnTo>
                <a:lnTo>
                  <a:pt x="505" y="132"/>
                </a:lnTo>
                <a:lnTo>
                  <a:pt x="505" y="132"/>
                </a:lnTo>
                <a:lnTo>
                  <a:pt x="509" y="132"/>
                </a:lnTo>
                <a:lnTo>
                  <a:pt x="509" y="126"/>
                </a:lnTo>
                <a:lnTo>
                  <a:pt x="512" y="126"/>
                </a:lnTo>
                <a:lnTo>
                  <a:pt x="512" y="126"/>
                </a:lnTo>
                <a:lnTo>
                  <a:pt x="516" y="126"/>
                </a:lnTo>
                <a:lnTo>
                  <a:pt x="516" y="126"/>
                </a:lnTo>
                <a:lnTo>
                  <a:pt x="519" y="126"/>
                </a:lnTo>
                <a:lnTo>
                  <a:pt x="519" y="126"/>
                </a:lnTo>
                <a:lnTo>
                  <a:pt x="523" y="126"/>
                </a:lnTo>
                <a:lnTo>
                  <a:pt x="523" y="126"/>
                </a:lnTo>
                <a:lnTo>
                  <a:pt x="526" y="126"/>
                </a:lnTo>
                <a:lnTo>
                  <a:pt x="526" y="126"/>
                </a:lnTo>
                <a:lnTo>
                  <a:pt x="530" y="126"/>
                </a:lnTo>
                <a:lnTo>
                  <a:pt x="530" y="126"/>
                </a:lnTo>
                <a:lnTo>
                  <a:pt x="533" y="126"/>
                </a:lnTo>
                <a:lnTo>
                  <a:pt x="533" y="120"/>
                </a:lnTo>
                <a:lnTo>
                  <a:pt x="537" y="120"/>
                </a:lnTo>
                <a:lnTo>
                  <a:pt x="537" y="114"/>
                </a:lnTo>
                <a:lnTo>
                  <a:pt x="540" y="114"/>
                </a:lnTo>
                <a:lnTo>
                  <a:pt x="540" y="114"/>
                </a:lnTo>
                <a:lnTo>
                  <a:pt x="544" y="114"/>
                </a:lnTo>
                <a:lnTo>
                  <a:pt x="544" y="114"/>
                </a:lnTo>
                <a:lnTo>
                  <a:pt x="547" y="114"/>
                </a:lnTo>
                <a:lnTo>
                  <a:pt x="547" y="108"/>
                </a:lnTo>
                <a:lnTo>
                  <a:pt x="551" y="108"/>
                </a:lnTo>
                <a:lnTo>
                  <a:pt x="551" y="101"/>
                </a:lnTo>
                <a:lnTo>
                  <a:pt x="554" y="101"/>
                </a:lnTo>
                <a:lnTo>
                  <a:pt x="554" y="95"/>
                </a:lnTo>
                <a:lnTo>
                  <a:pt x="558" y="95"/>
                </a:lnTo>
                <a:lnTo>
                  <a:pt x="558" y="95"/>
                </a:lnTo>
                <a:lnTo>
                  <a:pt x="561" y="95"/>
                </a:lnTo>
                <a:lnTo>
                  <a:pt x="561" y="95"/>
                </a:lnTo>
                <a:lnTo>
                  <a:pt x="565" y="95"/>
                </a:lnTo>
                <a:lnTo>
                  <a:pt x="565" y="95"/>
                </a:lnTo>
                <a:lnTo>
                  <a:pt x="568" y="95"/>
                </a:lnTo>
                <a:lnTo>
                  <a:pt x="568" y="95"/>
                </a:lnTo>
                <a:lnTo>
                  <a:pt x="572" y="95"/>
                </a:lnTo>
                <a:lnTo>
                  <a:pt x="572" y="95"/>
                </a:lnTo>
                <a:lnTo>
                  <a:pt x="575" y="95"/>
                </a:lnTo>
                <a:lnTo>
                  <a:pt x="575" y="95"/>
                </a:lnTo>
                <a:lnTo>
                  <a:pt x="579" y="95"/>
                </a:lnTo>
                <a:lnTo>
                  <a:pt x="579" y="95"/>
                </a:lnTo>
                <a:lnTo>
                  <a:pt x="582" y="95"/>
                </a:lnTo>
                <a:lnTo>
                  <a:pt x="582" y="95"/>
                </a:lnTo>
                <a:lnTo>
                  <a:pt x="586" y="95"/>
                </a:lnTo>
                <a:lnTo>
                  <a:pt x="586" y="95"/>
                </a:lnTo>
                <a:lnTo>
                  <a:pt x="589" y="95"/>
                </a:lnTo>
                <a:lnTo>
                  <a:pt x="589" y="82"/>
                </a:lnTo>
                <a:lnTo>
                  <a:pt x="593" y="82"/>
                </a:lnTo>
                <a:lnTo>
                  <a:pt x="593" y="75"/>
                </a:lnTo>
                <a:lnTo>
                  <a:pt x="600" y="75"/>
                </a:lnTo>
                <a:lnTo>
                  <a:pt x="600" y="75"/>
                </a:lnTo>
                <a:lnTo>
                  <a:pt x="603" y="75"/>
                </a:lnTo>
                <a:lnTo>
                  <a:pt x="603" y="75"/>
                </a:lnTo>
                <a:lnTo>
                  <a:pt x="607" y="75"/>
                </a:lnTo>
                <a:lnTo>
                  <a:pt x="607" y="67"/>
                </a:lnTo>
                <a:lnTo>
                  <a:pt x="610" y="67"/>
                </a:lnTo>
                <a:lnTo>
                  <a:pt x="610" y="60"/>
                </a:lnTo>
                <a:lnTo>
                  <a:pt x="614" y="60"/>
                </a:lnTo>
                <a:lnTo>
                  <a:pt x="614" y="60"/>
                </a:lnTo>
                <a:lnTo>
                  <a:pt x="617" y="60"/>
                </a:lnTo>
                <a:lnTo>
                  <a:pt x="617" y="52"/>
                </a:lnTo>
                <a:lnTo>
                  <a:pt x="621" y="52"/>
                </a:lnTo>
                <a:lnTo>
                  <a:pt x="621" y="44"/>
                </a:lnTo>
                <a:lnTo>
                  <a:pt x="624" y="44"/>
                </a:lnTo>
                <a:lnTo>
                  <a:pt x="624" y="44"/>
                </a:lnTo>
                <a:lnTo>
                  <a:pt x="628" y="44"/>
                </a:lnTo>
                <a:lnTo>
                  <a:pt x="628" y="28"/>
                </a:lnTo>
                <a:lnTo>
                  <a:pt x="631" y="28"/>
                </a:lnTo>
                <a:lnTo>
                  <a:pt x="631" y="28"/>
                </a:lnTo>
                <a:lnTo>
                  <a:pt x="635" y="28"/>
                </a:lnTo>
                <a:lnTo>
                  <a:pt x="635" y="28"/>
                </a:lnTo>
                <a:lnTo>
                  <a:pt x="638" y="28"/>
                </a:lnTo>
                <a:lnTo>
                  <a:pt x="638" y="20"/>
                </a:lnTo>
                <a:lnTo>
                  <a:pt x="642" y="20"/>
                </a:lnTo>
                <a:lnTo>
                  <a:pt x="642" y="10"/>
                </a:lnTo>
                <a:lnTo>
                  <a:pt x="645" y="10"/>
                </a:lnTo>
                <a:lnTo>
                  <a:pt x="645" y="0"/>
                </a:lnTo>
                <a:lnTo>
                  <a:pt x="649" y="0"/>
                </a:lnTo>
                <a:lnTo>
                  <a:pt x="649" y="0"/>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GB" sz="2800"/>
          </a:p>
        </p:txBody>
      </p:sp>
    </p:spTree>
    <p:extLst>
      <p:ext uri="{BB962C8B-B14F-4D97-AF65-F5344CB8AC3E}">
        <p14:creationId xmlns:p14="http://schemas.microsoft.com/office/powerpoint/2010/main" xmlns="" val="290717483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Title 1"/>
          <p:cNvSpPr>
            <a:spLocks noGrp="1"/>
          </p:cNvSpPr>
          <p:nvPr>
            <p:ph type="title"/>
          </p:nvPr>
        </p:nvSpPr>
        <p:spPr>
          <a:xfrm>
            <a:off x="395536" y="260648"/>
            <a:ext cx="8519864" cy="762000"/>
          </a:xfrm>
        </p:spPr>
        <p:txBody>
          <a:bodyPr/>
          <a:lstStyle/>
          <a:p>
            <a:pPr algn="l"/>
            <a:r>
              <a:rPr lang="en-GB" sz="3600" dirty="0" smtClean="0"/>
              <a:t>Patients </a:t>
            </a:r>
            <a:r>
              <a:rPr lang="en-GB" sz="3600" dirty="0" err="1" smtClean="0"/>
              <a:t>dont</a:t>
            </a:r>
            <a:r>
              <a:rPr lang="en-GB" sz="3600" dirty="0" smtClean="0"/>
              <a:t> </a:t>
            </a:r>
            <a:r>
              <a:rPr lang="en-GB" sz="3600" dirty="0" err="1" smtClean="0"/>
              <a:t>l’ulcère</a:t>
            </a:r>
            <a:r>
              <a:rPr lang="en-GB" sz="3600" dirty="0" smtClean="0"/>
              <a:t> </a:t>
            </a:r>
            <a:r>
              <a:rPr lang="en-GB" sz="3600" dirty="0" err="1" smtClean="0"/>
              <a:t>est</a:t>
            </a:r>
            <a:r>
              <a:rPr lang="en-GB" sz="3600" dirty="0" smtClean="0"/>
              <a:t> </a:t>
            </a:r>
            <a:r>
              <a:rPr lang="en-GB" sz="3600" dirty="0" err="1" smtClean="0"/>
              <a:t>guéri</a:t>
            </a:r>
            <a:r>
              <a:rPr lang="en-GB" sz="3600" dirty="0" smtClean="0"/>
              <a:t>, vivant à la fin du F-U qui </a:t>
            </a:r>
            <a:r>
              <a:rPr lang="en-GB" sz="3600" dirty="0" err="1" smtClean="0"/>
              <a:t>ont</a:t>
            </a:r>
            <a:r>
              <a:rPr lang="en-GB" sz="3600" dirty="0" smtClean="0"/>
              <a:t> </a:t>
            </a:r>
            <a:r>
              <a:rPr lang="en-GB" sz="3600" dirty="0" err="1" smtClean="0"/>
              <a:t>reçu</a:t>
            </a:r>
            <a:r>
              <a:rPr lang="en-GB" sz="3600" dirty="0" smtClean="0"/>
              <a:t> des </a:t>
            </a:r>
            <a:r>
              <a:rPr lang="en-GB" sz="3600" dirty="0" err="1" smtClean="0"/>
              <a:t>chaussures</a:t>
            </a:r>
            <a:r>
              <a:rPr lang="en-GB" sz="3600" dirty="0" smtClean="0"/>
              <a:t> pour </a:t>
            </a:r>
            <a:r>
              <a:rPr lang="en-GB" sz="3600" dirty="0" err="1" smtClean="0"/>
              <a:t>prévention</a:t>
            </a:r>
            <a:endParaRPr lang="en-GB" sz="3600" dirty="0" smtClean="0"/>
          </a:p>
        </p:txBody>
      </p:sp>
      <p:sp>
        <p:nvSpPr>
          <p:cNvPr id="59396"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B3CFD329-1FE1-4B28-9CCC-11E591F47E9D}" type="slidenum">
              <a:rPr lang="fr-FR" sz="1000" smtClean="0">
                <a:solidFill>
                  <a:schemeClr val="bg2"/>
                </a:solidFill>
              </a:rPr>
              <a:pPr/>
              <a:t>31</a:t>
            </a:fld>
            <a:endParaRPr lang="fr-FR" sz="1000" smtClean="0">
              <a:solidFill>
                <a:schemeClr val="bg2"/>
              </a:solidFill>
            </a:endParaRPr>
          </a:p>
        </p:txBody>
      </p:sp>
      <p:sp>
        <p:nvSpPr>
          <p:cNvPr id="59397" name="TextBox 5"/>
          <p:cNvSpPr txBox="1">
            <a:spLocks noChangeArrowheads="1"/>
          </p:cNvSpPr>
          <p:nvPr/>
        </p:nvSpPr>
        <p:spPr bwMode="auto">
          <a:xfrm>
            <a:off x="218595" y="3357563"/>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effectLst>
                  <a:outerShdw blurRad="38100" dist="38100" dir="2700000" algn="tl">
                    <a:srgbClr val="000000">
                      <a:alpha val="43137"/>
                    </a:srgbClr>
                  </a:outerShdw>
                </a:effectLst>
                <a:latin typeface="+mn-lt"/>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32073227"/>
              </p:ext>
            </p:extLst>
          </p:nvPr>
        </p:nvGraphicFramePr>
        <p:xfrm>
          <a:off x="683568" y="2132856"/>
          <a:ext cx="7918648"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9552" y="381000"/>
            <a:ext cx="8375848" cy="762000"/>
          </a:xfrm>
        </p:spPr>
        <p:txBody>
          <a:bodyPr/>
          <a:lstStyle/>
          <a:p>
            <a:r>
              <a:rPr lang="en-GB" sz="3600" dirty="0" smtClean="0"/>
              <a:t>Non provision de </a:t>
            </a:r>
            <a:r>
              <a:rPr lang="en-GB" sz="3600" dirty="0" err="1" smtClean="0"/>
              <a:t>chaussures</a:t>
            </a:r>
            <a:r>
              <a:rPr lang="en-GB" sz="3600" dirty="0" smtClean="0"/>
              <a:t> de </a:t>
            </a:r>
            <a:r>
              <a:rPr lang="en-GB" sz="3600" dirty="0" err="1" smtClean="0"/>
              <a:t>prévention</a:t>
            </a:r>
            <a:r>
              <a:rPr lang="en-GB" sz="3600" dirty="0" smtClean="0"/>
              <a:t> en </a:t>
            </a:r>
            <a:r>
              <a:rPr lang="en-GB" sz="3600" dirty="0" err="1" smtClean="0"/>
              <a:t>fonction</a:t>
            </a:r>
            <a:r>
              <a:rPr lang="en-GB" sz="3600" dirty="0" smtClean="0"/>
              <a:t> de </a:t>
            </a:r>
            <a:r>
              <a:rPr lang="en-GB" sz="3600" dirty="0" err="1" smtClean="0"/>
              <a:t>l’age</a:t>
            </a:r>
            <a:endParaRPr lang="en-GB" sz="3600" dirty="0" smtClean="0"/>
          </a:p>
        </p:txBody>
      </p:sp>
      <p:sp>
        <p:nvSpPr>
          <p:cNvPr id="60419"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7E9B7518-C2B1-41C4-9E07-90108024DA9E}" type="slidenum">
              <a:rPr lang="fr-FR" sz="1000" smtClean="0">
                <a:solidFill>
                  <a:schemeClr val="bg2"/>
                </a:solidFill>
              </a:rPr>
              <a:pPr/>
              <a:t>32</a:t>
            </a:fld>
            <a:endParaRPr lang="fr-FR" sz="1000" smtClean="0">
              <a:solidFill>
                <a:schemeClr val="bg2"/>
              </a:solidFill>
            </a:endParaRPr>
          </a:p>
        </p:txBody>
      </p:sp>
      <p:sp>
        <p:nvSpPr>
          <p:cNvPr id="60420" name="TextBox 5"/>
          <p:cNvSpPr txBox="1">
            <a:spLocks noChangeArrowheads="1"/>
          </p:cNvSpPr>
          <p:nvPr/>
        </p:nvSpPr>
        <p:spPr bwMode="auto">
          <a:xfrm>
            <a:off x="218595" y="3357563"/>
            <a:ext cx="3946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GB" b="0" dirty="0">
                <a:effectLst>
                  <a:outerShdw blurRad="38100" dist="38100" dir="2700000" algn="tl">
                    <a:srgbClr val="000000">
                      <a:alpha val="43137"/>
                    </a:srgbClr>
                  </a:outerShdw>
                </a:effectLst>
                <a:latin typeface="+mn-lt"/>
              </a:rPr>
              <a: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685482579"/>
              </p:ext>
            </p:extLst>
          </p:nvPr>
        </p:nvGraphicFramePr>
        <p:xfrm>
          <a:off x="685800" y="1981200"/>
          <a:ext cx="7918648"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31575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9200" y="1849586"/>
            <a:ext cx="7620000" cy="4603750"/>
          </a:xfrm>
        </p:spPr>
        <p:txBody>
          <a:bodyPr/>
          <a:lstStyle/>
          <a:p>
            <a:pPr>
              <a:buNone/>
            </a:pP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Chaussures</a:t>
            </a: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adaptées</a:t>
            </a:r>
            <a:r>
              <a:rPr lang="en-GB" sz="3600" dirty="0" smtClean="0">
                <a:effectLst>
                  <a:outerShdw blurRad="38100" dist="38100" dir="2700000" algn="tl">
                    <a:srgbClr val="000000">
                      <a:alpha val="43137"/>
                    </a:srgbClr>
                  </a:outerShdw>
                </a:effectLst>
              </a:rPr>
              <a:t> pour </a:t>
            </a:r>
            <a:r>
              <a:rPr lang="en-GB" sz="3600" dirty="0" smtClean="0">
                <a:solidFill>
                  <a:srgbClr val="FFFF00"/>
                </a:solidFill>
                <a:effectLst>
                  <a:outerShdw blurRad="38100" dist="38100" dir="2700000" algn="tl">
                    <a:srgbClr val="000000">
                      <a:alpha val="43137"/>
                    </a:srgbClr>
                  </a:outerShdw>
                </a:effectLst>
              </a:rPr>
              <a:t>porter à la </a:t>
            </a:r>
            <a:r>
              <a:rPr lang="en-GB" sz="3600" dirty="0" err="1" smtClean="0">
                <a:solidFill>
                  <a:srgbClr val="FFFF00"/>
                </a:solidFill>
                <a:effectLst>
                  <a:outerShdw blurRad="38100" dist="38100" dir="2700000" algn="tl">
                    <a:srgbClr val="000000">
                      <a:alpha val="43137"/>
                    </a:srgbClr>
                  </a:outerShdw>
                </a:effectLst>
              </a:rPr>
              <a:t>maison</a:t>
            </a:r>
            <a:endParaRPr lang="en-GB" sz="3600" dirty="0" smtClean="0">
              <a:solidFill>
                <a:srgbClr val="FFFF00"/>
              </a:solidFill>
              <a:effectLst>
                <a:outerShdw blurRad="38100" dist="38100" dir="2700000" algn="tl">
                  <a:srgbClr val="000000">
                    <a:alpha val="43137"/>
                  </a:srgbClr>
                </a:outerShdw>
              </a:effectLst>
            </a:endParaRPr>
          </a:p>
          <a:p>
            <a:pPr>
              <a:buNone/>
            </a:pP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36"/>
          <p:cNvSpPr>
            <a:spLocks noChangeAspect="1" noChangeArrowheads="1" noTextEdit="1"/>
          </p:cNvSpPr>
          <p:nvPr/>
        </p:nvSpPr>
        <p:spPr bwMode="auto">
          <a:xfrm>
            <a:off x="858838" y="1268413"/>
            <a:ext cx="7424737"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2" name="Group 37106"/>
          <p:cNvGrpSpPr/>
          <p:nvPr/>
        </p:nvGrpSpPr>
        <p:grpSpPr>
          <a:xfrm>
            <a:off x="918530" y="1196752"/>
            <a:ext cx="9630134" cy="5326284"/>
            <a:chOff x="1058863" y="1052292"/>
            <a:chExt cx="9630134" cy="5326284"/>
          </a:xfrm>
        </p:grpSpPr>
        <p:sp>
          <p:nvSpPr>
            <p:cNvPr id="37028" name="AutoShape 197"/>
            <p:cNvSpPr>
              <a:spLocks noChangeAspect="1" noChangeArrowheads="1" noTextEdit="1"/>
            </p:cNvSpPr>
            <p:nvPr/>
          </p:nvSpPr>
          <p:spPr bwMode="auto">
            <a:xfrm>
              <a:off x="1058863" y="1268413"/>
              <a:ext cx="7024688"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31" name="Rectangle 201"/>
            <p:cNvSpPr>
              <a:spLocks noChangeArrowheads="1"/>
            </p:cNvSpPr>
            <p:nvPr/>
          </p:nvSpPr>
          <p:spPr bwMode="auto">
            <a:xfrm>
              <a:off x="1889125" y="1762125"/>
              <a:ext cx="6011863" cy="3335338"/>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32" name="Line 202"/>
            <p:cNvSpPr>
              <a:spLocks noChangeShapeType="1"/>
            </p:cNvSpPr>
            <p:nvPr/>
          </p:nvSpPr>
          <p:spPr bwMode="auto">
            <a:xfrm>
              <a:off x="1889125" y="4675188"/>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3" name="Line 203"/>
            <p:cNvSpPr>
              <a:spLocks noChangeShapeType="1"/>
            </p:cNvSpPr>
            <p:nvPr/>
          </p:nvSpPr>
          <p:spPr bwMode="auto">
            <a:xfrm>
              <a:off x="1889125" y="4364038"/>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4" name="Line 204"/>
            <p:cNvSpPr>
              <a:spLocks noChangeShapeType="1"/>
            </p:cNvSpPr>
            <p:nvPr/>
          </p:nvSpPr>
          <p:spPr bwMode="auto">
            <a:xfrm>
              <a:off x="1889125" y="4052888"/>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5" name="Line 205"/>
            <p:cNvSpPr>
              <a:spLocks noChangeShapeType="1"/>
            </p:cNvSpPr>
            <p:nvPr/>
          </p:nvSpPr>
          <p:spPr bwMode="auto">
            <a:xfrm>
              <a:off x="1889125" y="373856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6" name="Line 206"/>
            <p:cNvSpPr>
              <a:spLocks noChangeShapeType="1"/>
            </p:cNvSpPr>
            <p:nvPr/>
          </p:nvSpPr>
          <p:spPr bwMode="auto">
            <a:xfrm>
              <a:off x="1889125" y="342741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7" name="Line 207"/>
            <p:cNvSpPr>
              <a:spLocks noChangeShapeType="1"/>
            </p:cNvSpPr>
            <p:nvPr/>
          </p:nvSpPr>
          <p:spPr bwMode="auto">
            <a:xfrm>
              <a:off x="1889125" y="311626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8" name="Line 208"/>
            <p:cNvSpPr>
              <a:spLocks noChangeShapeType="1"/>
            </p:cNvSpPr>
            <p:nvPr/>
          </p:nvSpPr>
          <p:spPr bwMode="auto">
            <a:xfrm>
              <a:off x="1889125" y="280511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9" name="Line 209"/>
            <p:cNvSpPr>
              <a:spLocks noChangeShapeType="1"/>
            </p:cNvSpPr>
            <p:nvPr/>
          </p:nvSpPr>
          <p:spPr bwMode="auto">
            <a:xfrm>
              <a:off x="1889125" y="2495550"/>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0" name="Line 210"/>
            <p:cNvSpPr>
              <a:spLocks noChangeShapeType="1"/>
            </p:cNvSpPr>
            <p:nvPr/>
          </p:nvSpPr>
          <p:spPr bwMode="auto">
            <a:xfrm>
              <a:off x="1889125" y="2184400"/>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1" name="Freeform 211"/>
            <p:cNvSpPr>
              <a:spLocks/>
            </p:cNvSpPr>
            <p:nvPr/>
          </p:nvSpPr>
          <p:spPr bwMode="auto">
            <a:xfrm>
              <a:off x="2352675" y="2133600"/>
              <a:ext cx="5437188" cy="544513"/>
            </a:xfrm>
            <a:custGeom>
              <a:avLst/>
              <a:gdLst>
                <a:gd name="T0" fmla="*/ 0 w 1277"/>
                <a:gd name="T1" fmla="*/ 128 h 128"/>
                <a:gd name="T2" fmla="*/ 87 w 1277"/>
                <a:gd name="T3" fmla="*/ 70 h 128"/>
                <a:gd name="T4" fmla="*/ 225 w 1277"/>
                <a:gd name="T5" fmla="*/ 67 h 128"/>
                <a:gd name="T6" fmla="*/ 412 w 1277"/>
                <a:gd name="T7" fmla="*/ 10 h 128"/>
                <a:gd name="T8" fmla="*/ 574 w 1277"/>
                <a:gd name="T9" fmla="*/ 0 h 128"/>
                <a:gd name="T10" fmla="*/ 725 w 1277"/>
                <a:gd name="T11" fmla="*/ 10 h 128"/>
                <a:gd name="T12" fmla="*/ 956 w 1277"/>
                <a:gd name="T13" fmla="*/ 22 h 128"/>
                <a:gd name="T14" fmla="*/ 1277 w 1277"/>
                <a:gd name="T15" fmla="*/ 82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7" h="128">
                  <a:moveTo>
                    <a:pt x="0" y="128"/>
                  </a:moveTo>
                  <a:lnTo>
                    <a:pt x="87" y="70"/>
                  </a:lnTo>
                  <a:lnTo>
                    <a:pt x="225" y="67"/>
                  </a:lnTo>
                  <a:lnTo>
                    <a:pt x="412" y="10"/>
                  </a:lnTo>
                  <a:lnTo>
                    <a:pt x="574" y="0"/>
                  </a:lnTo>
                  <a:lnTo>
                    <a:pt x="725" y="10"/>
                  </a:lnTo>
                  <a:lnTo>
                    <a:pt x="956" y="22"/>
                  </a:lnTo>
                  <a:lnTo>
                    <a:pt x="1277" y="82"/>
                  </a:lnTo>
                </a:path>
              </a:pathLst>
            </a:custGeom>
            <a:noFill/>
            <a:ln w="11">
              <a:solidFill>
                <a:srgbClr val="1A476F"/>
              </a:solidFill>
              <a:prstDash val="solid"/>
              <a:round/>
              <a:headEnd/>
              <a:tailEnd type="arrow"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2" name="Oval 212"/>
            <p:cNvSpPr>
              <a:spLocks noChangeArrowheads="1"/>
            </p:cNvSpPr>
            <p:nvPr/>
          </p:nvSpPr>
          <p:spPr bwMode="auto">
            <a:xfrm>
              <a:off x="2314575" y="2640013"/>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3" name="Oval 213"/>
            <p:cNvSpPr>
              <a:spLocks noChangeArrowheads="1"/>
            </p:cNvSpPr>
            <p:nvPr/>
          </p:nvSpPr>
          <p:spPr bwMode="auto">
            <a:xfrm>
              <a:off x="2684463" y="2392363"/>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4" name="Oval 214"/>
            <p:cNvSpPr>
              <a:spLocks noChangeArrowheads="1"/>
            </p:cNvSpPr>
            <p:nvPr/>
          </p:nvSpPr>
          <p:spPr bwMode="auto">
            <a:xfrm>
              <a:off x="3273425" y="2379663"/>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5" name="Oval 215"/>
            <p:cNvSpPr>
              <a:spLocks noChangeArrowheads="1"/>
            </p:cNvSpPr>
            <p:nvPr/>
          </p:nvSpPr>
          <p:spPr bwMode="auto">
            <a:xfrm>
              <a:off x="4068763" y="2136775"/>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6" name="Oval 216"/>
            <p:cNvSpPr>
              <a:spLocks noChangeArrowheads="1"/>
            </p:cNvSpPr>
            <p:nvPr/>
          </p:nvSpPr>
          <p:spPr bwMode="auto">
            <a:xfrm>
              <a:off x="4759325" y="2093913"/>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7" name="Oval 217"/>
            <p:cNvSpPr>
              <a:spLocks noChangeArrowheads="1"/>
            </p:cNvSpPr>
            <p:nvPr/>
          </p:nvSpPr>
          <p:spPr bwMode="auto">
            <a:xfrm>
              <a:off x="5400675" y="2136775"/>
              <a:ext cx="77788"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8" name="Oval 218"/>
            <p:cNvSpPr>
              <a:spLocks noChangeArrowheads="1"/>
            </p:cNvSpPr>
            <p:nvPr/>
          </p:nvSpPr>
          <p:spPr bwMode="auto">
            <a:xfrm>
              <a:off x="6384925" y="2187575"/>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49" name="Oval 219"/>
            <p:cNvSpPr>
              <a:spLocks noChangeArrowheads="1"/>
            </p:cNvSpPr>
            <p:nvPr/>
          </p:nvSpPr>
          <p:spPr bwMode="auto">
            <a:xfrm>
              <a:off x="7751763" y="2443163"/>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0" name="Freeform 220"/>
            <p:cNvSpPr>
              <a:spLocks/>
            </p:cNvSpPr>
            <p:nvPr/>
          </p:nvSpPr>
          <p:spPr bwMode="auto">
            <a:xfrm>
              <a:off x="2352675" y="2205038"/>
              <a:ext cx="5437188" cy="392113"/>
            </a:xfrm>
            <a:custGeom>
              <a:avLst/>
              <a:gdLst>
                <a:gd name="T0" fmla="*/ 0 w 1277"/>
                <a:gd name="T1" fmla="*/ 92 h 92"/>
                <a:gd name="T2" fmla="*/ 87 w 1277"/>
                <a:gd name="T3" fmla="*/ 47 h 92"/>
                <a:gd name="T4" fmla="*/ 225 w 1277"/>
                <a:gd name="T5" fmla="*/ 64 h 92"/>
                <a:gd name="T6" fmla="*/ 412 w 1277"/>
                <a:gd name="T7" fmla="*/ 1 h 92"/>
                <a:gd name="T8" fmla="*/ 574 w 1277"/>
                <a:gd name="T9" fmla="*/ 0 h 92"/>
                <a:gd name="T10" fmla="*/ 725 w 1277"/>
                <a:gd name="T11" fmla="*/ 17 h 92"/>
                <a:gd name="T12" fmla="*/ 956 w 1277"/>
                <a:gd name="T13" fmla="*/ 22 h 92"/>
                <a:gd name="T14" fmla="*/ 1277 w 1277"/>
                <a:gd name="T15" fmla="*/ 74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7" h="92">
                  <a:moveTo>
                    <a:pt x="0" y="92"/>
                  </a:moveTo>
                  <a:lnTo>
                    <a:pt x="87" y="47"/>
                  </a:lnTo>
                  <a:lnTo>
                    <a:pt x="225" y="64"/>
                  </a:lnTo>
                  <a:lnTo>
                    <a:pt x="412" y="1"/>
                  </a:lnTo>
                  <a:lnTo>
                    <a:pt x="574" y="0"/>
                  </a:lnTo>
                  <a:lnTo>
                    <a:pt x="725" y="17"/>
                  </a:lnTo>
                  <a:lnTo>
                    <a:pt x="956" y="22"/>
                  </a:lnTo>
                  <a:lnTo>
                    <a:pt x="1277" y="74"/>
                  </a:lnTo>
                </a:path>
              </a:pathLst>
            </a:custGeom>
            <a:noFill/>
            <a:ln w="11">
              <a:solidFill>
                <a:srgbClr val="90353B"/>
              </a:solidFill>
              <a:prstDash val="solid"/>
              <a:round/>
              <a:headEnd/>
              <a:tailEnd type="arrow"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51" name="Oval 221"/>
            <p:cNvSpPr>
              <a:spLocks noChangeArrowheads="1"/>
            </p:cNvSpPr>
            <p:nvPr/>
          </p:nvSpPr>
          <p:spPr bwMode="auto">
            <a:xfrm>
              <a:off x="2314575" y="255905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2" name="Oval 222"/>
            <p:cNvSpPr>
              <a:spLocks noChangeArrowheads="1"/>
            </p:cNvSpPr>
            <p:nvPr/>
          </p:nvSpPr>
          <p:spPr bwMode="auto">
            <a:xfrm>
              <a:off x="2684463" y="2366963"/>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3" name="Oval 223"/>
            <p:cNvSpPr>
              <a:spLocks noChangeArrowheads="1"/>
            </p:cNvSpPr>
            <p:nvPr/>
          </p:nvSpPr>
          <p:spPr bwMode="auto">
            <a:xfrm>
              <a:off x="3273425" y="2439988"/>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4" name="Oval 224"/>
            <p:cNvSpPr>
              <a:spLocks noChangeArrowheads="1"/>
            </p:cNvSpPr>
            <p:nvPr/>
          </p:nvSpPr>
          <p:spPr bwMode="auto">
            <a:xfrm>
              <a:off x="4068763" y="21717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5" name="Oval 225"/>
            <p:cNvSpPr>
              <a:spLocks noChangeArrowheads="1"/>
            </p:cNvSpPr>
            <p:nvPr/>
          </p:nvSpPr>
          <p:spPr bwMode="auto">
            <a:xfrm>
              <a:off x="4759325" y="2166938"/>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6" name="Oval 226"/>
            <p:cNvSpPr>
              <a:spLocks noChangeArrowheads="1"/>
            </p:cNvSpPr>
            <p:nvPr/>
          </p:nvSpPr>
          <p:spPr bwMode="auto">
            <a:xfrm>
              <a:off x="5400675" y="2239963"/>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7" name="Oval 227"/>
            <p:cNvSpPr>
              <a:spLocks noChangeArrowheads="1"/>
            </p:cNvSpPr>
            <p:nvPr/>
          </p:nvSpPr>
          <p:spPr bwMode="auto">
            <a:xfrm>
              <a:off x="6384925" y="22606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8" name="Oval 228"/>
            <p:cNvSpPr>
              <a:spLocks noChangeArrowheads="1"/>
            </p:cNvSpPr>
            <p:nvPr/>
          </p:nvSpPr>
          <p:spPr bwMode="auto">
            <a:xfrm>
              <a:off x="7751763" y="248285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59" name="Line 229"/>
            <p:cNvSpPr>
              <a:spLocks noChangeShapeType="1"/>
            </p:cNvSpPr>
            <p:nvPr/>
          </p:nvSpPr>
          <p:spPr bwMode="auto">
            <a:xfrm flipV="1">
              <a:off x="1889125" y="1762125"/>
              <a:ext cx="0" cy="33353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0" name="Line 230"/>
            <p:cNvSpPr>
              <a:spLocks noChangeShapeType="1"/>
            </p:cNvSpPr>
            <p:nvPr/>
          </p:nvSpPr>
          <p:spPr bwMode="auto">
            <a:xfrm flipH="1">
              <a:off x="1816100" y="498633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1" name="Rectangle 231"/>
            <p:cNvSpPr>
              <a:spLocks noChangeArrowheads="1"/>
            </p:cNvSpPr>
            <p:nvPr/>
          </p:nvSpPr>
          <p:spPr bwMode="auto">
            <a:xfrm rot="16200000">
              <a:off x="1649726" y="4827022"/>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62" name="Line 232"/>
            <p:cNvSpPr>
              <a:spLocks noChangeShapeType="1"/>
            </p:cNvSpPr>
            <p:nvPr/>
          </p:nvSpPr>
          <p:spPr bwMode="auto">
            <a:xfrm flipH="1">
              <a:off x="1816100" y="46751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3" name="Rectangle 233"/>
            <p:cNvSpPr>
              <a:spLocks noChangeArrowheads="1"/>
            </p:cNvSpPr>
            <p:nvPr/>
          </p:nvSpPr>
          <p:spPr bwMode="auto">
            <a:xfrm rot="16200000">
              <a:off x="1600827" y="451428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10</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p:txBody>
        </p:sp>
        <p:sp>
          <p:nvSpPr>
            <p:cNvPr id="37064" name="Line 234"/>
            <p:cNvSpPr>
              <a:spLocks noChangeShapeType="1"/>
            </p:cNvSpPr>
            <p:nvPr/>
          </p:nvSpPr>
          <p:spPr bwMode="auto">
            <a:xfrm flipH="1">
              <a:off x="1816100" y="436403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5" name="Rectangle 235"/>
            <p:cNvSpPr>
              <a:spLocks noChangeArrowheads="1"/>
            </p:cNvSpPr>
            <p:nvPr/>
          </p:nvSpPr>
          <p:spPr bwMode="auto">
            <a:xfrm rot="16200000">
              <a:off x="1600827" y="420472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p:txBody>
        </p:sp>
        <p:sp>
          <p:nvSpPr>
            <p:cNvPr id="37066" name="Line 236"/>
            <p:cNvSpPr>
              <a:spLocks noChangeShapeType="1"/>
            </p:cNvSpPr>
            <p:nvPr/>
          </p:nvSpPr>
          <p:spPr bwMode="auto">
            <a:xfrm flipH="1">
              <a:off x="1816100" y="40528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7" name="Rectangle 237"/>
            <p:cNvSpPr>
              <a:spLocks noChangeArrowheads="1"/>
            </p:cNvSpPr>
            <p:nvPr/>
          </p:nvSpPr>
          <p:spPr bwMode="auto">
            <a:xfrm rot="16200000">
              <a:off x="1600827" y="38935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30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68" name="Line 238"/>
            <p:cNvSpPr>
              <a:spLocks noChangeShapeType="1"/>
            </p:cNvSpPr>
            <p:nvPr/>
          </p:nvSpPr>
          <p:spPr bwMode="auto">
            <a:xfrm flipH="1">
              <a:off x="1816100" y="37385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9" name="Rectangle 239"/>
            <p:cNvSpPr>
              <a:spLocks noChangeArrowheads="1"/>
            </p:cNvSpPr>
            <p:nvPr/>
          </p:nvSpPr>
          <p:spPr bwMode="auto">
            <a:xfrm rot="16200000">
              <a:off x="1600827" y="357924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40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70" name="Line 240"/>
            <p:cNvSpPr>
              <a:spLocks noChangeShapeType="1"/>
            </p:cNvSpPr>
            <p:nvPr/>
          </p:nvSpPr>
          <p:spPr bwMode="auto">
            <a:xfrm flipH="1">
              <a:off x="1816100" y="342741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1" name="Rectangle 241"/>
            <p:cNvSpPr>
              <a:spLocks noChangeArrowheads="1"/>
            </p:cNvSpPr>
            <p:nvPr/>
          </p:nvSpPr>
          <p:spPr bwMode="auto">
            <a:xfrm rot="16200000">
              <a:off x="1600827" y="326809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50</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p:txBody>
        </p:sp>
        <p:sp>
          <p:nvSpPr>
            <p:cNvPr id="37072" name="Line 242"/>
            <p:cNvSpPr>
              <a:spLocks noChangeShapeType="1"/>
            </p:cNvSpPr>
            <p:nvPr/>
          </p:nvSpPr>
          <p:spPr bwMode="auto">
            <a:xfrm flipH="1">
              <a:off x="1816100" y="31162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3" name="Rectangle 243"/>
            <p:cNvSpPr>
              <a:spLocks noChangeArrowheads="1"/>
            </p:cNvSpPr>
            <p:nvPr/>
          </p:nvSpPr>
          <p:spPr bwMode="auto">
            <a:xfrm rot="16200000">
              <a:off x="1602414" y="295694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60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74" name="Line 244"/>
            <p:cNvSpPr>
              <a:spLocks noChangeShapeType="1"/>
            </p:cNvSpPr>
            <p:nvPr/>
          </p:nvSpPr>
          <p:spPr bwMode="auto">
            <a:xfrm flipH="1">
              <a:off x="1816100" y="280511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5" name="Rectangle 245"/>
            <p:cNvSpPr>
              <a:spLocks noChangeArrowheads="1"/>
            </p:cNvSpPr>
            <p:nvPr/>
          </p:nvSpPr>
          <p:spPr bwMode="auto">
            <a:xfrm rot="16200000">
              <a:off x="1602414" y="26442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70</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p:txBody>
        </p:sp>
        <p:sp>
          <p:nvSpPr>
            <p:cNvPr id="37076" name="Line 246"/>
            <p:cNvSpPr>
              <a:spLocks noChangeShapeType="1"/>
            </p:cNvSpPr>
            <p:nvPr/>
          </p:nvSpPr>
          <p:spPr bwMode="auto">
            <a:xfrm flipH="1">
              <a:off x="1816100" y="24955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7" name="Rectangle 247"/>
            <p:cNvSpPr>
              <a:spLocks noChangeArrowheads="1"/>
            </p:cNvSpPr>
            <p:nvPr/>
          </p:nvSpPr>
          <p:spPr bwMode="auto">
            <a:xfrm rot="16200000">
              <a:off x="1544270" y="2276719"/>
              <a:ext cx="36004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b="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rPr>
                <a:t>80</a:t>
              </a:r>
              <a:endParaRPr kumimoji="0" lang="en-US" sz="2000" b="0" i="0" u="none" strike="noStrike" cap="none" normalizeH="0" baseline="0" dirty="0" smtClean="0">
                <a:ln>
                  <a:noFill/>
                </a:ln>
                <a:solidFill>
                  <a:schemeClr val="tx1"/>
                </a:solidFill>
                <a:latin typeface="Arial" pitchFamily="34" charset="0"/>
                <a:ea typeface="ＭＳ Ｐゴシック" pitchFamily="34" charset="-128"/>
              </a:endParaRPr>
            </a:p>
          </p:txBody>
        </p:sp>
        <p:sp>
          <p:nvSpPr>
            <p:cNvPr id="37078" name="Line 248"/>
            <p:cNvSpPr>
              <a:spLocks noChangeShapeType="1"/>
            </p:cNvSpPr>
            <p:nvPr/>
          </p:nvSpPr>
          <p:spPr bwMode="auto">
            <a:xfrm flipH="1">
              <a:off x="1816100" y="21844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9" name="Rectangle 249"/>
            <p:cNvSpPr>
              <a:spLocks noChangeArrowheads="1"/>
            </p:cNvSpPr>
            <p:nvPr/>
          </p:nvSpPr>
          <p:spPr bwMode="auto">
            <a:xfrm rot="16200000">
              <a:off x="1602414" y="20219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90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80" name="Line 250"/>
            <p:cNvSpPr>
              <a:spLocks noChangeShapeType="1"/>
            </p:cNvSpPr>
            <p:nvPr/>
          </p:nvSpPr>
          <p:spPr bwMode="auto">
            <a:xfrm flipH="1">
              <a:off x="1816100" y="18732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1" name="Rectangle 251"/>
            <p:cNvSpPr>
              <a:spLocks noChangeArrowheads="1"/>
            </p:cNvSpPr>
            <p:nvPr/>
          </p:nvSpPr>
          <p:spPr bwMode="auto">
            <a:xfrm rot="16200000">
              <a:off x="1551927" y="1704410"/>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100</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83" name="Line 253"/>
            <p:cNvSpPr>
              <a:spLocks noChangeShapeType="1"/>
            </p:cNvSpPr>
            <p:nvPr/>
          </p:nvSpPr>
          <p:spPr bwMode="auto">
            <a:xfrm>
              <a:off x="1889125" y="5097463"/>
              <a:ext cx="60118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4" name="Line 254"/>
            <p:cNvSpPr>
              <a:spLocks noChangeShapeType="1"/>
            </p:cNvSpPr>
            <p:nvPr/>
          </p:nvSpPr>
          <p:spPr bwMode="auto">
            <a:xfrm>
              <a:off x="2000250"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5" name="Rectangle 255"/>
            <p:cNvSpPr>
              <a:spLocks noChangeArrowheads="1"/>
            </p:cNvSpPr>
            <p:nvPr/>
          </p:nvSpPr>
          <p:spPr bwMode="auto">
            <a:xfrm>
              <a:off x="1803400"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2001</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86" name="Line 256"/>
            <p:cNvSpPr>
              <a:spLocks noChangeShapeType="1"/>
            </p:cNvSpPr>
            <p:nvPr/>
          </p:nvSpPr>
          <p:spPr bwMode="auto">
            <a:xfrm>
              <a:off x="2830513"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7" name="Rectangle 257"/>
            <p:cNvSpPr>
              <a:spLocks noChangeArrowheads="1"/>
            </p:cNvSpPr>
            <p:nvPr/>
          </p:nvSpPr>
          <p:spPr bwMode="auto">
            <a:xfrm>
              <a:off x="2633663"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2003</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88" name="Line 258"/>
            <p:cNvSpPr>
              <a:spLocks noChangeShapeType="1"/>
            </p:cNvSpPr>
            <p:nvPr/>
          </p:nvSpPr>
          <p:spPr bwMode="auto">
            <a:xfrm>
              <a:off x="3660775"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9" name="Rectangle 259"/>
            <p:cNvSpPr>
              <a:spLocks noChangeArrowheads="1"/>
            </p:cNvSpPr>
            <p:nvPr/>
          </p:nvSpPr>
          <p:spPr bwMode="auto">
            <a:xfrm>
              <a:off x="3463925"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2005</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90" name="Line 260"/>
            <p:cNvSpPr>
              <a:spLocks noChangeShapeType="1"/>
            </p:cNvSpPr>
            <p:nvPr/>
          </p:nvSpPr>
          <p:spPr bwMode="auto">
            <a:xfrm>
              <a:off x="4486275"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1" name="Rectangle 261"/>
            <p:cNvSpPr>
              <a:spLocks noChangeArrowheads="1"/>
            </p:cNvSpPr>
            <p:nvPr/>
          </p:nvSpPr>
          <p:spPr bwMode="auto">
            <a:xfrm>
              <a:off x="4291013"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2007</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92" name="Line 262"/>
            <p:cNvSpPr>
              <a:spLocks noChangeShapeType="1"/>
            </p:cNvSpPr>
            <p:nvPr/>
          </p:nvSpPr>
          <p:spPr bwMode="auto">
            <a:xfrm>
              <a:off x="5316538"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3" name="Rectangle 263"/>
            <p:cNvSpPr>
              <a:spLocks noChangeArrowheads="1"/>
            </p:cNvSpPr>
            <p:nvPr/>
          </p:nvSpPr>
          <p:spPr bwMode="auto">
            <a:xfrm>
              <a:off x="5119688"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2009</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94" name="Line 264"/>
            <p:cNvSpPr>
              <a:spLocks noChangeShapeType="1"/>
            </p:cNvSpPr>
            <p:nvPr/>
          </p:nvSpPr>
          <p:spPr bwMode="auto">
            <a:xfrm>
              <a:off x="6146800"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5" name="Rectangle 265"/>
            <p:cNvSpPr>
              <a:spLocks noChangeArrowheads="1"/>
            </p:cNvSpPr>
            <p:nvPr/>
          </p:nvSpPr>
          <p:spPr bwMode="auto">
            <a:xfrm>
              <a:off x="5949950" y="5203825"/>
              <a:ext cx="384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2011</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096" name="Line 266"/>
            <p:cNvSpPr>
              <a:spLocks noChangeShapeType="1"/>
            </p:cNvSpPr>
            <p:nvPr/>
          </p:nvSpPr>
          <p:spPr bwMode="auto">
            <a:xfrm>
              <a:off x="6977063" y="5097463"/>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7" name="Rectangle 267"/>
            <p:cNvSpPr>
              <a:spLocks noChangeArrowheads="1"/>
            </p:cNvSpPr>
            <p:nvPr/>
          </p:nvSpPr>
          <p:spPr bwMode="auto">
            <a:xfrm>
              <a:off x="6780213" y="520382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rPr>
                <a:t>2013</a:t>
              </a:r>
              <a:endParaRPr kumimoji="0" lang="en-US" sz="20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ea typeface="ＭＳ Ｐゴシック" pitchFamily="34" charset="-128"/>
              </a:endParaRPr>
            </a:p>
          </p:txBody>
        </p:sp>
        <p:sp>
          <p:nvSpPr>
            <p:cNvPr id="37098" name="Rectangle 268"/>
            <p:cNvSpPr>
              <a:spLocks noChangeArrowheads="1"/>
            </p:cNvSpPr>
            <p:nvPr/>
          </p:nvSpPr>
          <p:spPr bwMode="auto">
            <a:xfrm>
              <a:off x="7395208" y="5137003"/>
              <a:ext cx="329378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 </a:t>
              </a: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t>
              </a:r>
              <a:r>
                <a:rPr kumimoji="0" lang="en-US" sz="16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années</a:t>
              </a: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t>
              </a:r>
            </a:p>
          </p:txBody>
        </p:sp>
        <p:sp>
          <p:nvSpPr>
            <p:cNvPr id="37099" name="Rectangle 269"/>
            <p:cNvSpPr>
              <a:spLocks noChangeArrowheads="1"/>
            </p:cNvSpPr>
            <p:nvPr/>
          </p:nvSpPr>
          <p:spPr bwMode="auto">
            <a:xfrm>
              <a:off x="1471973" y="5804820"/>
              <a:ext cx="6912768" cy="360040"/>
            </a:xfrm>
            <a:prstGeom prst="rect">
              <a:avLst/>
            </a:prstGeom>
            <a:solidFill>
              <a:srgbClr val="FFFFFF"/>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00" name="Line 270"/>
            <p:cNvSpPr>
              <a:spLocks noChangeShapeType="1"/>
            </p:cNvSpPr>
            <p:nvPr/>
          </p:nvSpPr>
          <p:spPr bwMode="auto">
            <a:xfrm flipV="1">
              <a:off x="1832014" y="5948835"/>
              <a:ext cx="936104" cy="1"/>
            </a:xfrm>
            <a:prstGeom prst="line">
              <a:avLst/>
            </a:prstGeom>
            <a:noFill/>
            <a:ln w="11">
              <a:solidFill>
                <a:srgbClr val="1A476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2" name="Line 272"/>
            <p:cNvSpPr>
              <a:spLocks noChangeShapeType="1"/>
            </p:cNvSpPr>
            <p:nvPr/>
          </p:nvSpPr>
          <p:spPr bwMode="auto">
            <a:xfrm flipV="1">
              <a:off x="4928358" y="5948836"/>
              <a:ext cx="1008112" cy="0"/>
            </a:xfrm>
            <a:prstGeom prst="line">
              <a:avLst/>
            </a:prstGeom>
            <a:noFill/>
            <a:ln w="11">
              <a:solidFill>
                <a:srgbClr val="90353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3" name="Oval 273"/>
            <p:cNvSpPr>
              <a:spLocks noChangeArrowheads="1"/>
            </p:cNvSpPr>
            <p:nvPr/>
          </p:nvSpPr>
          <p:spPr bwMode="auto">
            <a:xfrm>
              <a:off x="5311775" y="5935663"/>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04" name="Rectangle 274"/>
            <p:cNvSpPr>
              <a:spLocks noChangeArrowheads="1"/>
            </p:cNvSpPr>
            <p:nvPr/>
          </p:nvSpPr>
          <p:spPr bwMode="auto">
            <a:xfrm>
              <a:off x="2696109" y="5804820"/>
              <a:ext cx="22778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rgbClr val="000000"/>
                  </a:solidFill>
                  <a:effectLst/>
                  <a:latin typeface="+mn-lt"/>
                  <a:ea typeface="ＭＳ Ｐゴシック" pitchFamily="34" charset="-128"/>
                </a:rPr>
                <a:t>Diabétiques</a:t>
              </a:r>
              <a:r>
                <a:rPr kumimoji="0" lang="en-US" sz="2000" b="0" i="0" u="none" strike="noStrike" cap="none" normalizeH="0" baseline="0" dirty="0" smtClean="0">
                  <a:ln>
                    <a:noFill/>
                  </a:ln>
                  <a:solidFill>
                    <a:srgbClr val="000000"/>
                  </a:solidFill>
                  <a:effectLst/>
                  <a:latin typeface="+mn-lt"/>
                  <a:ea typeface="ＭＳ Ｐゴシック" pitchFamily="34" charset="-128"/>
                </a:rPr>
                <a:t> type 1</a:t>
              </a:r>
              <a:endParaRPr kumimoji="0" lang="en-US" sz="2000" b="0" i="0" u="none" strike="noStrike" cap="none" normalizeH="0" baseline="0" dirty="0" smtClean="0">
                <a:ln>
                  <a:noFill/>
                </a:ln>
                <a:solidFill>
                  <a:schemeClr val="tx1"/>
                </a:solidFill>
                <a:effectLst/>
                <a:latin typeface="+mn-lt"/>
                <a:ea typeface="ＭＳ Ｐゴシック" pitchFamily="34" charset="-128"/>
              </a:endParaRPr>
            </a:p>
          </p:txBody>
        </p:sp>
        <p:sp>
          <p:nvSpPr>
            <p:cNvPr id="37105" name="Rectangle 275"/>
            <p:cNvSpPr>
              <a:spLocks noChangeArrowheads="1"/>
            </p:cNvSpPr>
            <p:nvPr/>
          </p:nvSpPr>
          <p:spPr bwMode="auto">
            <a:xfrm>
              <a:off x="5789613" y="5804820"/>
              <a:ext cx="24477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rgbClr val="000000"/>
                  </a:solidFill>
                  <a:effectLst/>
                  <a:latin typeface="+mn-lt"/>
                  <a:ea typeface="ＭＳ Ｐゴシック" pitchFamily="34" charset="-128"/>
                </a:rPr>
                <a:t>Diabétiques</a:t>
              </a:r>
              <a:r>
                <a:rPr kumimoji="0" lang="en-US" sz="2000" b="0" i="0" u="none" strike="noStrike" cap="none" normalizeH="0" baseline="0" dirty="0" smtClean="0">
                  <a:ln>
                    <a:noFill/>
                  </a:ln>
                  <a:solidFill>
                    <a:srgbClr val="000000"/>
                  </a:solidFill>
                  <a:effectLst/>
                  <a:latin typeface="+mn-lt"/>
                  <a:ea typeface="ＭＳ Ｐゴシック" pitchFamily="34" charset="-128"/>
                </a:rPr>
                <a:t> type 2</a:t>
              </a:r>
              <a:endParaRPr kumimoji="0" lang="en-US" sz="2000" b="0" i="0" u="none" strike="noStrike" cap="none" normalizeH="0" baseline="0" dirty="0" smtClean="0">
                <a:ln>
                  <a:noFill/>
                </a:ln>
                <a:solidFill>
                  <a:schemeClr val="tx1"/>
                </a:solidFill>
                <a:effectLst/>
                <a:latin typeface="+mn-lt"/>
                <a:ea typeface="ＭＳ Ｐゴシック" pitchFamily="34" charset="-128"/>
              </a:endParaRPr>
            </a:p>
          </p:txBody>
        </p:sp>
        <p:sp>
          <p:nvSpPr>
            <p:cNvPr id="37106" name="Rectangle 276"/>
            <p:cNvSpPr>
              <a:spLocks noChangeArrowheads="1"/>
            </p:cNvSpPr>
            <p:nvPr/>
          </p:nvSpPr>
          <p:spPr bwMode="auto">
            <a:xfrm>
              <a:off x="1183941" y="1052292"/>
              <a:ext cx="756084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Examen</a:t>
              </a:r>
              <a:r>
                <a:rPr kumimoji="0" lang="en-US" sz="32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 des </a:t>
              </a:r>
              <a:r>
                <a:rPr kumimoji="0" lang="en-US" sz="32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pieds</a:t>
              </a:r>
              <a:r>
                <a:rPr kumimoji="0" lang="en-US" sz="32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 </a:t>
              </a:r>
              <a:r>
                <a:rPr kumimoji="0" lang="en-US" sz="32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pouls</a:t>
              </a:r>
              <a:r>
                <a:rPr kumimoji="0" lang="en-US" sz="32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 et </a:t>
              </a:r>
              <a:r>
                <a:rPr kumimoji="0" lang="en-US" sz="32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sensibilité</a:t>
              </a:r>
              <a:endParaRPr kumimoji="0" lang="en-US" sz="3200" b="0" i="0" u="none" strike="noStrike" cap="none" normalizeH="0" baseline="0" dirty="0" smtClean="0">
                <a:ln>
                  <a:noFill/>
                </a:ln>
                <a:solidFill>
                  <a:schemeClr val="tx1"/>
                </a:solidFill>
                <a:effectLst/>
                <a:latin typeface="+mn-lt"/>
                <a:ea typeface="ＭＳ Ｐゴシック" pitchFamily="34" charset="-128"/>
              </a:endParaRPr>
            </a:p>
          </p:txBody>
        </p:sp>
      </p:grpSp>
      <p:sp>
        <p:nvSpPr>
          <p:cNvPr id="88" name="Rectangle 174"/>
          <p:cNvSpPr>
            <a:spLocks noChangeArrowheads="1"/>
          </p:cNvSpPr>
          <p:nvPr/>
        </p:nvSpPr>
        <p:spPr bwMode="auto">
          <a:xfrm rot="16200000">
            <a:off x="-315252" y="3244335"/>
            <a:ext cx="24482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z="2400" b="0" dirty="0" err="1">
                <a:ln w="18415" cmpd="sng">
                  <a:solidFill>
                    <a:srgbClr val="FFFFFF"/>
                  </a:solidFill>
                  <a:prstDash val="solid"/>
                </a:ln>
                <a:effectLst>
                  <a:outerShdw blurRad="38100" dist="38100" dir="2700000" algn="tl">
                    <a:srgbClr val="000000">
                      <a:alpha val="43137"/>
                    </a:srgbClr>
                  </a:outerShdw>
                </a:effectLst>
                <a:latin typeface="+mn-lt"/>
              </a:rPr>
              <a:t>Effectué</a:t>
            </a:r>
            <a:r>
              <a:rPr lang="en-US" sz="2400" dirty="0">
                <a:solidFill>
                  <a:srgbClr val="000000"/>
                </a:solidFill>
                <a:effectLst>
                  <a:outerShdw blurRad="38100" dist="38100" dir="2700000" algn="tl">
                    <a:srgbClr val="000000">
                      <a:alpha val="43137"/>
                    </a:srgbClr>
                  </a:outerShdw>
                </a:effectLst>
                <a:latin typeface="+mn-lt"/>
              </a:rPr>
              <a:t> </a:t>
            </a:r>
            <a:r>
              <a:rPr lang="en-US" sz="2400" b="0" dirty="0">
                <a:ln w="18415" cmpd="sng">
                  <a:solidFill>
                    <a:srgbClr val="FFFFFF"/>
                  </a:solidFill>
                  <a:prstDash val="solid"/>
                </a:ln>
                <a:effectLst>
                  <a:outerShdw blurRad="38100" dist="38100" dir="2700000" algn="tl">
                    <a:srgbClr val="000000">
                      <a:alpha val="43137"/>
                    </a:srgbClr>
                  </a:outerShdw>
                </a:effectLst>
                <a:latin typeface="+mn-lt"/>
              </a:rPr>
              <a:t>(%)</a:t>
            </a:r>
            <a:endParaRPr lang="en-US" sz="2400" dirty="0">
              <a:effectLst>
                <a:outerShdw blurRad="38100" dist="38100" dir="2700000" algn="tl">
                  <a:srgbClr val="000000">
                    <a:alpha val="43137"/>
                  </a:srgbClr>
                </a:outerShdw>
              </a:effectLst>
              <a:latin typeface="+mn-lt"/>
            </a:endParaRPr>
          </a:p>
        </p:txBody>
      </p:sp>
      <p:sp>
        <p:nvSpPr>
          <p:cNvPr id="89" name="Rectangle 88"/>
          <p:cNvSpPr/>
          <p:nvPr/>
        </p:nvSpPr>
        <p:spPr>
          <a:xfrm>
            <a:off x="0" y="332656"/>
            <a:ext cx="9144000" cy="646331"/>
          </a:xfrm>
          <a:prstGeom prst="rect">
            <a:avLst/>
          </a:prstGeom>
        </p:spPr>
        <p:txBody>
          <a:bodyPr wrap="square">
            <a:spAutoFit/>
          </a:bodyPr>
          <a:lstStyle/>
          <a:p>
            <a:r>
              <a:rPr lang="en-GB" sz="3600" dirty="0" err="1" smtClean="0">
                <a:solidFill>
                  <a:schemeClr val="accent1">
                    <a:lumMod val="60000"/>
                    <a:lumOff val="40000"/>
                  </a:schemeClr>
                </a:solidFill>
                <a:effectLst>
                  <a:outerShdw blurRad="38100" dist="38100" dir="2700000" algn="tl">
                    <a:srgbClr val="000000">
                      <a:alpha val="43137"/>
                    </a:srgbClr>
                  </a:outerShdw>
                </a:effectLst>
                <a:latin typeface="+mj-lt"/>
              </a:rPr>
              <a:t>Taux</a:t>
            </a:r>
            <a:r>
              <a:rPr lang="en-GB" sz="3600" dirty="0" smtClean="0">
                <a:solidFill>
                  <a:schemeClr val="accent1">
                    <a:lumMod val="60000"/>
                    <a:lumOff val="40000"/>
                  </a:schemeClr>
                </a:solidFill>
                <a:effectLst>
                  <a:outerShdw blurRad="38100" dist="38100" dir="2700000" algn="tl">
                    <a:srgbClr val="000000">
                      <a:alpha val="43137"/>
                    </a:srgbClr>
                  </a:outerShdw>
                </a:effectLst>
                <a:latin typeface="+mj-lt"/>
              </a:rPr>
              <a:t> </a:t>
            </a:r>
            <a:r>
              <a:rPr lang="en-GB" sz="3600" dirty="0" err="1" smtClean="0">
                <a:solidFill>
                  <a:schemeClr val="accent1">
                    <a:lumMod val="60000"/>
                    <a:lumOff val="40000"/>
                  </a:schemeClr>
                </a:solidFill>
                <a:effectLst>
                  <a:outerShdw blurRad="38100" dist="38100" dir="2700000" algn="tl">
                    <a:srgbClr val="000000">
                      <a:alpha val="43137"/>
                    </a:srgbClr>
                  </a:outerShdw>
                </a:effectLst>
                <a:latin typeface="+mj-lt"/>
              </a:rPr>
              <a:t>d’examen</a:t>
            </a:r>
            <a:r>
              <a:rPr lang="en-GB" sz="3600" dirty="0" smtClean="0">
                <a:solidFill>
                  <a:schemeClr val="accent1">
                    <a:lumMod val="60000"/>
                    <a:lumOff val="40000"/>
                  </a:schemeClr>
                </a:solidFill>
                <a:effectLst>
                  <a:outerShdw blurRad="38100" dist="38100" dir="2700000" algn="tl">
                    <a:srgbClr val="000000">
                      <a:alpha val="43137"/>
                    </a:srgbClr>
                  </a:outerShdw>
                </a:effectLst>
                <a:latin typeface="+mj-lt"/>
              </a:rPr>
              <a:t> des </a:t>
            </a:r>
            <a:r>
              <a:rPr lang="en-GB" sz="3600" dirty="0" err="1" smtClean="0">
                <a:solidFill>
                  <a:schemeClr val="accent1">
                    <a:lumMod val="60000"/>
                    <a:lumOff val="40000"/>
                  </a:schemeClr>
                </a:solidFill>
                <a:effectLst>
                  <a:outerShdw blurRad="38100" dist="38100" dir="2700000" algn="tl">
                    <a:srgbClr val="000000">
                      <a:alpha val="43137"/>
                    </a:srgbClr>
                  </a:outerShdw>
                </a:effectLst>
                <a:latin typeface="+mj-lt"/>
              </a:rPr>
              <a:t>pieds</a:t>
            </a:r>
            <a:r>
              <a:rPr lang="en-GB" sz="3600" dirty="0" smtClean="0">
                <a:solidFill>
                  <a:schemeClr val="accent1">
                    <a:lumMod val="60000"/>
                    <a:lumOff val="40000"/>
                  </a:schemeClr>
                </a:solidFill>
                <a:effectLst>
                  <a:outerShdw blurRad="38100" dist="38100" dir="2700000" algn="tl">
                    <a:srgbClr val="000000">
                      <a:alpha val="43137"/>
                    </a:srgbClr>
                  </a:outerShdw>
                </a:effectLst>
                <a:latin typeface="+mj-lt"/>
              </a:rPr>
              <a:t> – global</a:t>
            </a:r>
            <a:endParaRPr lang="fr-BE" sz="3600" dirty="0">
              <a:solidFill>
                <a:schemeClr val="accent1">
                  <a:lumMod val="60000"/>
                  <a:lumOff val="40000"/>
                </a:schemeClr>
              </a:solidFill>
              <a:effectLst>
                <a:outerShdw blurRad="38100" dist="38100" dir="2700000" algn="tl">
                  <a:srgbClr val="000000">
                    <a:alpha val="43137"/>
                  </a:srgbClr>
                </a:outerShdw>
              </a:effectLst>
              <a:latin typeface="+mj-lt"/>
            </a:endParaRPr>
          </a:p>
        </p:txBody>
      </p:sp>
      <p:sp>
        <p:nvSpPr>
          <p:cNvPr id="82" name="Oval 271"/>
          <p:cNvSpPr>
            <a:spLocks noChangeArrowheads="1"/>
          </p:cNvSpPr>
          <p:nvPr/>
        </p:nvSpPr>
        <p:spPr bwMode="auto">
          <a:xfrm>
            <a:off x="2123728" y="6093296"/>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36"/>
          <p:cNvSpPr>
            <a:spLocks noChangeAspect="1" noChangeArrowheads="1" noTextEdit="1"/>
          </p:cNvSpPr>
          <p:nvPr/>
        </p:nvSpPr>
        <p:spPr bwMode="auto">
          <a:xfrm>
            <a:off x="611560" y="692696"/>
            <a:ext cx="7424737"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4" name="Group 103"/>
          <p:cNvGrpSpPr/>
          <p:nvPr/>
        </p:nvGrpSpPr>
        <p:grpSpPr>
          <a:xfrm>
            <a:off x="251522" y="476672"/>
            <a:ext cx="7117611" cy="6024201"/>
            <a:chOff x="322233" y="-280625"/>
            <a:chExt cx="13457168" cy="6024201"/>
          </a:xfrm>
        </p:grpSpPr>
        <p:sp>
          <p:nvSpPr>
            <p:cNvPr id="3" name="AutoShape 5"/>
            <p:cNvSpPr>
              <a:spLocks noChangeAspect="1" noChangeArrowheads="1" noTextEdit="1"/>
            </p:cNvSpPr>
            <p:nvPr/>
          </p:nvSpPr>
          <p:spPr bwMode="auto">
            <a:xfrm>
              <a:off x="322233" y="633413"/>
              <a:ext cx="5129116"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9"/>
            <p:cNvSpPr>
              <a:spLocks noChangeArrowheads="1"/>
            </p:cNvSpPr>
            <p:nvPr/>
          </p:nvSpPr>
          <p:spPr bwMode="auto">
            <a:xfrm>
              <a:off x="2092111" y="1303551"/>
              <a:ext cx="6420301" cy="2874963"/>
            </a:xfrm>
            <a:custGeom>
              <a:avLst/>
              <a:gdLst>
                <a:gd name="connsiteX0" fmla="*/ 0 w 6011863"/>
                <a:gd name="connsiteY0" fmla="*/ 0 h 2874963"/>
                <a:gd name="connsiteX1" fmla="*/ 6011863 w 6011863"/>
                <a:gd name="connsiteY1" fmla="*/ 0 h 2874963"/>
                <a:gd name="connsiteX2" fmla="*/ 6011863 w 6011863"/>
                <a:gd name="connsiteY2" fmla="*/ 2874963 h 2874963"/>
                <a:gd name="connsiteX3" fmla="*/ 0 w 6011863"/>
                <a:gd name="connsiteY3" fmla="*/ 2874963 h 2874963"/>
                <a:gd name="connsiteX4" fmla="*/ 0 w 6011863"/>
                <a:gd name="connsiteY4" fmla="*/ 0 h 287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863" h="2874963">
                  <a:moveTo>
                    <a:pt x="0" y="0"/>
                  </a:moveTo>
                  <a:lnTo>
                    <a:pt x="6011863" y="0"/>
                  </a:lnTo>
                  <a:lnTo>
                    <a:pt x="6011863" y="2874963"/>
                  </a:lnTo>
                  <a:lnTo>
                    <a:pt x="0" y="2874963"/>
                  </a:lnTo>
                  <a:lnTo>
                    <a:pt x="0" y="0"/>
                  </a:lnTo>
                  <a:close/>
                </a:path>
              </a:pathLst>
            </a:cu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10"/>
            <p:cNvSpPr>
              <a:spLocks noChangeShapeType="1"/>
            </p:cNvSpPr>
            <p:nvPr/>
          </p:nvSpPr>
          <p:spPr bwMode="auto">
            <a:xfrm>
              <a:off x="1889125" y="381476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1"/>
            <p:cNvSpPr>
              <a:spLocks noChangeShapeType="1"/>
            </p:cNvSpPr>
            <p:nvPr/>
          </p:nvSpPr>
          <p:spPr bwMode="auto">
            <a:xfrm>
              <a:off x="1889125" y="348297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2"/>
            <p:cNvSpPr>
              <a:spLocks noChangeShapeType="1"/>
            </p:cNvSpPr>
            <p:nvPr/>
          </p:nvSpPr>
          <p:spPr bwMode="auto">
            <a:xfrm>
              <a:off x="1889125" y="3175759"/>
              <a:ext cx="6011864"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a:off x="1889125" y="282257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4"/>
            <p:cNvSpPr>
              <a:spLocks noChangeShapeType="1"/>
            </p:cNvSpPr>
            <p:nvPr/>
          </p:nvSpPr>
          <p:spPr bwMode="auto">
            <a:xfrm>
              <a:off x="1889125" y="2490788"/>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5"/>
            <p:cNvSpPr>
              <a:spLocks noChangeShapeType="1"/>
            </p:cNvSpPr>
            <p:nvPr/>
          </p:nvSpPr>
          <p:spPr bwMode="auto">
            <a:xfrm>
              <a:off x="1889125" y="215741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6"/>
            <p:cNvSpPr>
              <a:spLocks noChangeShapeType="1"/>
            </p:cNvSpPr>
            <p:nvPr/>
          </p:nvSpPr>
          <p:spPr bwMode="auto">
            <a:xfrm>
              <a:off x="1889125" y="182562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4106863" y="2136775"/>
              <a:ext cx="3683000" cy="850900"/>
            </a:xfrm>
            <a:custGeom>
              <a:avLst/>
              <a:gdLst>
                <a:gd name="T0" fmla="*/ 0 w 865"/>
                <a:gd name="T1" fmla="*/ 26 h 200"/>
                <a:gd name="T2" fmla="*/ 313 w 865"/>
                <a:gd name="T3" fmla="*/ 0 h 200"/>
                <a:gd name="T4" fmla="*/ 544 w 865"/>
                <a:gd name="T5" fmla="*/ 45 h 200"/>
                <a:gd name="T6" fmla="*/ 865 w 865"/>
                <a:gd name="T7" fmla="*/ 200 h 200"/>
              </a:gdLst>
              <a:ahLst/>
              <a:cxnLst>
                <a:cxn ang="0">
                  <a:pos x="T0" y="T1"/>
                </a:cxn>
                <a:cxn ang="0">
                  <a:pos x="T2" y="T3"/>
                </a:cxn>
                <a:cxn ang="0">
                  <a:pos x="T4" y="T5"/>
                </a:cxn>
                <a:cxn ang="0">
                  <a:pos x="T6" y="T7"/>
                </a:cxn>
              </a:cxnLst>
              <a:rect l="0" t="0" r="r" b="b"/>
              <a:pathLst>
                <a:path w="865" h="200">
                  <a:moveTo>
                    <a:pt x="0" y="26"/>
                  </a:moveTo>
                  <a:lnTo>
                    <a:pt x="313" y="0"/>
                  </a:lnTo>
                  <a:lnTo>
                    <a:pt x="544" y="45"/>
                  </a:lnTo>
                  <a:lnTo>
                    <a:pt x="865" y="200"/>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Oval 18"/>
            <p:cNvSpPr>
              <a:spLocks noChangeArrowheads="1"/>
            </p:cNvSpPr>
            <p:nvPr/>
          </p:nvSpPr>
          <p:spPr bwMode="auto">
            <a:xfrm>
              <a:off x="4068763" y="22098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9"/>
            <p:cNvSpPr>
              <a:spLocks noChangeArrowheads="1"/>
            </p:cNvSpPr>
            <p:nvPr/>
          </p:nvSpPr>
          <p:spPr bwMode="auto">
            <a:xfrm>
              <a:off x="5400675" y="2098675"/>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20"/>
            <p:cNvSpPr>
              <a:spLocks noChangeArrowheads="1"/>
            </p:cNvSpPr>
            <p:nvPr/>
          </p:nvSpPr>
          <p:spPr bwMode="auto">
            <a:xfrm>
              <a:off x="6384925" y="2289175"/>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21"/>
            <p:cNvSpPr>
              <a:spLocks noChangeArrowheads="1"/>
            </p:cNvSpPr>
            <p:nvPr/>
          </p:nvSpPr>
          <p:spPr bwMode="auto">
            <a:xfrm>
              <a:off x="7751763" y="2949575"/>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4106863" y="2055813"/>
              <a:ext cx="3683000" cy="531813"/>
            </a:xfrm>
            <a:custGeom>
              <a:avLst/>
              <a:gdLst>
                <a:gd name="T0" fmla="*/ 0 w 865"/>
                <a:gd name="T1" fmla="*/ 0 h 125"/>
                <a:gd name="T2" fmla="*/ 313 w 865"/>
                <a:gd name="T3" fmla="*/ 23 h 125"/>
                <a:gd name="T4" fmla="*/ 544 w 865"/>
                <a:gd name="T5" fmla="*/ 29 h 125"/>
                <a:gd name="T6" fmla="*/ 865 w 865"/>
                <a:gd name="T7" fmla="*/ 125 h 125"/>
              </a:gdLst>
              <a:ahLst/>
              <a:cxnLst>
                <a:cxn ang="0">
                  <a:pos x="T0" y="T1"/>
                </a:cxn>
                <a:cxn ang="0">
                  <a:pos x="T2" y="T3"/>
                </a:cxn>
                <a:cxn ang="0">
                  <a:pos x="T4" y="T5"/>
                </a:cxn>
                <a:cxn ang="0">
                  <a:pos x="T6" y="T7"/>
                </a:cxn>
              </a:cxnLst>
              <a:rect l="0" t="0" r="r" b="b"/>
              <a:pathLst>
                <a:path w="865" h="125">
                  <a:moveTo>
                    <a:pt x="0" y="0"/>
                  </a:moveTo>
                  <a:lnTo>
                    <a:pt x="313" y="23"/>
                  </a:lnTo>
                  <a:lnTo>
                    <a:pt x="544" y="29"/>
                  </a:lnTo>
                  <a:lnTo>
                    <a:pt x="865" y="125"/>
                  </a:lnTo>
                </a:path>
              </a:pathLst>
            </a:custGeom>
            <a:noFill/>
            <a:ln w="28575">
              <a:solidFill>
                <a:srgbClr val="008BB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23"/>
            <p:cNvSpPr>
              <a:spLocks noChangeArrowheads="1"/>
            </p:cNvSpPr>
            <p:nvPr/>
          </p:nvSpPr>
          <p:spPr bwMode="auto">
            <a:xfrm>
              <a:off x="4068763" y="2017713"/>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4"/>
            <p:cNvSpPr>
              <a:spLocks noChangeArrowheads="1"/>
            </p:cNvSpPr>
            <p:nvPr/>
          </p:nvSpPr>
          <p:spPr bwMode="auto">
            <a:xfrm>
              <a:off x="5400675" y="2116138"/>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5"/>
            <p:cNvSpPr>
              <a:spLocks noChangeArrowheads="1"/>
            </p:cNvSpPr>
            <p:nvPr/>
          </p:nvSpPr>
          <p:spPr bwMode="auto">
            <a:xfrm>
              <a:off x="6384925" y="2141538"/>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6"/>
            <p:cNvSpPr>
              <a:spLocks noChangeArrowheads="1"/>
            </p:cNvSpPr>
            <p:nvPr/>
          </p:nvSpPr>
          <p:spPr bwMode="auto">
            <a:xfrm>
              <a:off x="7751763" y="2549525"/>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7"/>
            <p:cNvSpPr>
              <a:spLocks noChangeShapeType="1"/>
            </p:cNvSpPr>
            <p:nvPr/>
          </p:nvSpPr>
          <p:spPr bwMode="auto">
            <a:xfrm flipV="1">
              <a:off x="1889125" y="1382713"/>
              <a:ext cx="0" cy="2874963"/>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8"/>
            <p:cNvSpPr>
              <a:spLocks noChangeShapeType="1"/>
            </p:cNvSpPr>
            <p:nvPr/>
          </p:nvSpPr>
          <p:spPr bwMode="auto">
            <a:xfrm flipH="1">
              <a:off x="1816100" y="41465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9"/>
            <p:cNvSpPr>
              <a:spLocks noChangeArrowheads="1"/>
            </p:cNvSpPr>
            <p:nvPr/>
          </p:nvSpPr>
          <p:spPr bwMode="auto">
            <a:xfrm rot="16200000">
              <a:off x="1600827" y="398723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Line 30"/>
            <p:cNvSpPr>
              <a:spLocks noChangeShapeType="1"/>
            </p:cNvSpPr>
            <p:nvPr/>
          </p:nvSpPr>
          <p:spPr bwMode="auto">
            <a:xfrm flipH="1">
              <a:off x="1816100" y="38147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31"/>
            <p:cNvSpPr>
              <a:spLocks noChangeArrowheads="1"/>
            </p:cNvSpPr>
            <p:nvPr/>
          </p:nvSpPr>
          <p:spPr bwMode="auto">
            <a:xfrm rot="16200000">
              <a:off x="1600827" y="365544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32"/>
            <p:cNvSpPr>
              <a:spLocks noChangeShapeType="1"/>
            </p:cNvSpPr>
            <p:nvPr/>
          </p:nvSpPr>
          <p:spPr bwMode="auto">
            <a:xfrm flipH="1">
              <a:off x="1816100" y="34829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33"/>
            <p:cNvSpPr>
              <a:spLocks noChangeArrowheads="1"/>
            </p:cNvSpPr>
            <p:nvPr/>
          </p:nvSpPr>
          <p:spPr bwMode="auto">
            <a:xfrm rot="16200000">
              <a:off x="1600827" y="33220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31" name="Line 34"/>
            <p:cNvSpPr>
              <a:spLocks noChangeShapeType="1"/>
            </p:cNvSpPr>
            <p:nvPr/>
          </p:nvSpPr>
          <p:spPr bwMode="auto">
            <a:xfrm flipH="1">
              <a:off x="1816100" y="31496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5"/>
            <p:cNvSpPr>
              <a:spLocks noChangeArrowheads="1"/>
            </p:cNvSpPr>
            <p:nvPr/>
          </p:nvSpPr>
          <p:spPr bwMode="auto">
            <a:xfrm rot="16200000">
              <a:off x="1602414" y="299028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Line 36"/>
            <p:cNvSpPr>
              <a:spLocks noChangeShapeType="1"/>
            </p:cNvSpPr>
            <p:nvPr/>
          </p:nvSpPr>
          <p:spPr bwMode="auto">
            <a:xfrm flipH="1">
              <a:off x="1816100" y="28225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37"/>
            <p:cNvSpPr>
              <a:spLocks noChangeArrowheads="1"/>
            </p:cNvSpPr>
            <p:nvPr/>
          </p:nvSpPr>
          <p:spPr bwMode="auto">
            <a:xfrm rot="16200000">
              <a:off x="1602414" y="26616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Line 38"/>
            <p:cNvSpPr>
              <a:spLocks noChangeShapeType="1"/>
            </p:cNvSpPr>
            <p:nvPr/>
          </p:nvSpPr>
          <p:spPr bwMode="auto">
            <a:xfrm flipH="1">
              <a:off x="1816100" y="24907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39"/>
            <p:cNvSpPr>
              <a:spLocks noChangeArrowheads="1"/>
            </p:cNvSpPr>
            <p:nvPr/>
          </p:nvSpPr>
          <p:spPr bwMode="auto">
            <a:xfrm rot="16200000">
              <a:off x="1602414" y="232829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Line 40"/>
            <p:cNvSpPr>
              <a:spLocks noChangeShapeType="1"/>
            </p:cNvSpPr>
            <p:nvPr/>
          </p:nvSpPr>
          <p:spPr bwMode="auto">
            <a:xfrm flipH="1">
              <a:off x="1816100" y="215741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41"/>
            <p:cNvSpPr>
              <a:spLocks noChangeArrowheads="1"/>
            </p:cNvSpPr>
            <p:nvPr/>
          </p:nvSpPr>
          <p:spPr bwMode="auto">
            <a:xfrm rot="16200000">
              <a:off x="1602414" y="19965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Line 42"/>
            <p:cNvSpPr>
              <a:spLocks noChangeShapeType="1"/>
            </p:cNvSpPr>
            <p:nvPr/>
          </p:nvSpPr>
          <p:spPr bwMode="auto">
            <a:xfrm flipH="1">
              <a:off x="1816100" y="182562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43"/>
            <p:cNvSpPr>
              <a:spLocks noChangeArrowheads="1"/>
            </p:cNvSpPr>
            <p:nvPr/>
          </p:nvSpPr>
          <p:spPr bwMode="auto">
            <a:xfrm rot="16200000">
              <a:off x="1602414" y="166472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Line 44"/>
            <p:cNvSpPr>
              <a:spLocks noChangeShapeType="1"/>
            </p:cNvSpPr>
            <p:nvPr/>
          </p:nvSpPr>
          <p:spPr bwMode="auto">
            <a:xfrm flipH="1">
              <a:off x="1816100" y="149383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5"/>
            <p:cNvSpPr>
              <a:spLocks noChangeArrowheads="1"/>
            </p:cNvSpPr>
            <p:nvPr/>
          </p:nvSpPr>
          <p:spPr bwMode="auto">
            <a:xfrm rot="16200000">
              <a:off x="1551927" y="1324997"/>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ectangle 46"/>
            <p:cNvSpPr>
              <a:spLocks noChangeArrowheads="1"/>
            </p:cNvSpPr>
            <p:nvPr/>
          </p:nvSpPr>
          <p:spPr bwMode="auto">
            <a:xfrm rot="16200000">
              <a:off x="-534125" y="2464971"/>
              <a:ext cx="21602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Patients (%)</a:t>
              </a:r>
            </a:p>
          </p:txBody>
        </p:sp>
        <p:sp>
          <p:nvSpPr>
            <p:cNvPr id="76" name="Line 47"/>
            <p:cNvSpPr>
              <a:spLocks noChangeShapeType="1"/>
            </p:cNvSpPr>
            <p:nvPr/>
          </p:nvSpPr>
          <p:spPr bwMode="auto">
            <a:xfrm>
              <a:off x="1889125" y="4257675"/>
              <a:ext cx="60118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48"/>
            <p:cNvSpPr>
              <a:spLocks noChangeShapeType="1"/>
            </p:cNvSpPr>
            <p:nvPr/>
          </p:nvSpPr>
          <p:spPr bwMode="auto">
            <a:xfrm>
              <a:off x="2000250"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49"/>
            <p:cNvSpPr>
              <a:spLocks noChangeArrowheads="1"/>
            </p:cNvSpPr>
            <p:nvPr/>
          </p:nvSpPr>
          <p:spPr bwMode="auto">
            <a:xfrm>
              <a:off x="1803400"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Line 50"/>
            <p:cNvSpPr>
              <a:spLocks noChangeShapeType="1"/>
            </p:cNvSpPr>
            <p:nvPr/>
          </p:nvSpPr>
          <p:spPr bwMode="auto">
            <a:xfrm>
              <a:off x="2830513"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51"/>
            <p:cNvSpPr>
              <a:spLocks noChangeArrowheads="1"/>
            </p:cNvSpPr>
            <p:nvPr/>
          </p:nvSpPr>
          <p:spPr bwMode="auto">
            <a:xfrm>
              <a:off x="263366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Line 52"/>
            <p:cNvSpPr>
              <a:spLocks noChangeShapeType="1"/>
            </p:cNvSpPr>
            <p:nvPr/>
          </p:nvSpPr>
          <p:spPr bwMode="auto">
            <a:xfrm>
              <a:off x="3660775"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53"/>
            <p:cNvSpPr>
              <a:spLocks noChangeArrowheads="1"/>
            </p:cNvSpPr>
            <p:nvPr/>
          </p:nvSpPr>
          <p:spPr bwMode="auto">
            <a:xfrm>
              <a:off x="3463925"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Line 54"/>
            <p:cNvSpPr>
              <a:spLocks noChangeShapeType="1"/>
            </p:cNvSpPr>
            <p:nvPr/>
          </p:nvSpPr>
          <p:spPr bwMode="auto">
            <a:xfrm>
              <a:off x="4486275"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55"/>
            <p:cNvSpPr>
              <a:spLocks noChangeArrowheads="1"/>
            </p:cNvSpPr>
            <p:nvPr/>
          </p:nvSpPr>
          <p:spPr bwMode="auto">
            <a:xfrm>
              <a:off x="429101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Line 56"/>
            <p:cNvSpPr>
              <a:spLocks noChangeShapeType="1"/>
            </p:cNvSpPr>
            <p:nvPr/>
          </p:nvSpPr>
          <p:spPr bwMode="auto">
            <a:xfrm>
              <a:off x="5316538"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57"/>
            <p:cNvSpPr>
              <a:spLocks noChangeArrowheads="1"/>
            </p:cNvSpPr>
            <p:nvPr/>
          </p:nvSpPr>
          <p:spPr bwMode="auto">
            <a:xfrm>
              <a:off x="5119688"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Line 58"/>
            <p:cNvSpPr>
              <a:spLocks noChangeShapeType="1"/>
            </p:cNvSpPr>
            <p:nvPr/>
          </p:nvSpPr>
          <p:spPr bwMode="auto">
            <a:xfrm>
              <a:off x="6146800"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59"/>
            <p:cNvSpPr>
              <a:spLocks noChangeArrowheads="1"/>
            </p:cNvSpPr>
            <p:nvPr/>
          </p:nvSpPr>
          <p:spPr bwMode="auto">
            <a:xfrm>
              <a:off x="5949950" y="4364038"/>
              <a:ext cx="384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Line 60"/>
            <p:cNvSpPr>
              <a:spLocks noChangeShapeType="1"/>
            </p:cNvSpPr>
            <p:nvPr/>
          </p:nvSpPr>
          <p:spPr bwMode="auto">
            <a:xfrm>
              <a:off x="6977063"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61"/>
            <p:cNvSpPr>
              <a:spLocks noChangeArrowheads="1"/>
            </p:cNvSpPr>
            <p:nvPr/>
          </p:nvSpPr>
          <p:spPr bwMode="auto">
            <a:xfrm>
              <a:off x="678021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71"/>
            <p:cNvSpPr>
              <a:spLocks noChangeArrowheads="1"/>
            </p:cNvSpPr>
            <p:nvPr/>
          </p:nvSpPr>
          <p:spPr bwMode="auto">
            <a:xfrm>
              <a:off x="3812075" y="451068"/>
              <a:ext cx="90354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Pulsation</a:t>
              </a:r>
              <a:r>
                <a:rPr kumimoji="0" lang="en-US" sz="320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3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Sensibilité</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p:txBody>
        </p:sp>
        <p:sp>
          <p:nvSpPr>
            <p:cNvPr id="103" name="Rectangle 72"/>
            <p:cNvSpPr>
              <a:spLocks noChangeArrowheads="1"/>
            </p:cNvSpPr>
            <p:nvPr/>
          </p:nvSpPr>
          <p:spPr bwMode="auto">
            <a:xfrm>
              <a:off x="3453553" y="-280625"/>
              <a:ext cx="1032584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cs typeface="Arial" pitchFamily="34" charset="0"/>
                </a:rPr>
                <a:t> </a:t>
              </a:r>
              <a:r>
                <a:rPr kumimoji="0" lang="en-US" sz="3600" i="0" u="none" strike="noStrike" cap="none" normalizeH="0" baseline="0" dirty="0" err="1" smtClean="0">
                  <a:ln>
                    <a:noFill/>
                  </a:ln>
                  <a:solidFill>
                    <a:schemeClr val="accent1">
                      <a:lumMod val="60000"/>
                      <a:lumOff val="40000"/>
                    </a:schemeClr>
                  </a:solidFill>
                  <a:effectLst>
                    <a:outerShdw blurRad="38100" dist="38100" dir="2700000" algn="tl">
                      <a:srgbClr val="000000">
                        <a:alpha val="43137"/>
                      </a:srgbClr>
                    </a:outerShdw>
                  </a:effectLst>
                  <a:latin typeface="+mj-lt"/>
                  <a:cs typeface="Arial" pitchFamily="34" charset="0"/>
                </a:rPr>
                <a:t>Diabétique</a:t>
              </a:r>
              <a:r>
                <a:rPr kumimoji="0" lang="en-US" sz="360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mj-lt"/>
                  <a:cs typeface="Arial" pitchFamily="34" charset="0"/>
                </a:rPr>
                <a:t> Type 1 et 2</a:t>
              </a:r>
            </a:p>
          </p:txBody>
        </p:sp>
      </p:grpSp>
      <p:sp>
        <p:nvSpPr>
          <p:cNvPr id="88" name="Rectangle 63"/>
          <p:cNvSpPr>
            <a:spLocks noChangeArrowheads="1"/>
          </p:cNvSpPr>
          <p:nvPr/>
        </p:nvSpPr>
        <p:spPr bwMode="auto">
          <a:xfrm>
            <a:off x="899592" y="5589240"/>
            <a:ext cx="7992888" cy="864096"/>
          </a:xfrm>
          <a:prstGeom prst="rect">
            <a:avLst/>
          </a:prstGeom>
          <a:solidFill>
            <a:srgbClr val="FFFFFF"/>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64"/>
          <p:cNvSpPr>
            <a:spLocks noChangeShapeType="1"/>
          </p:cNvSpPr>
          <p:nvPr/>
        </p:nvSpPr>
        <p:spPr bwMode="auto">
          <a:xfrm>
            <a:off x="1043608" y="5981600"/>
            <a:ext cx="663575" cy="0"/>
          </a:xfrm>
          <a:prstGeom prst="line">
            <a:avLst/>
          </a:prstGeom>
          <a:noFill/>
          <a:ln w="28575">
            <a:solidFill>
              <a:srgbClr val="C1053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Oval 65"/>
          <p:cNvSpPr>
            <a:spLocks noChangeArrowheads="1"/>
          </p:cNvSpPr>
          <p:nvPr/>
        </p:nvSpPr>
        <p:spPr bwMode="auto">
          <a:xfrm>
            <a:off x="1327448" y="5943500"/>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66"/>
          <p:cNvSpPr>
            <a:spLocks noChangeShapeType="1"/>
          </p:cNvSpPr>
          <p:nvPr/>
        </p:nvSpPr>
        <p:spPr bwMode="auto">
          <a:xfrm>
            <a:off x="4866754" y="5981600"/>
            <a:ext cx="665163" cy="0"/>
          </a:xfrm>
          <a:prstGeom prst="line">
            <a:avLst/>
          </a:prstGeom>
          <a:noFill/>
          <a:ln w="28575">
            <a:solidFill>
              <a:srgbClr val="008BB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Oval 67"/>
          <p:cNvSpPr>
            <a:spLocks noChangeArrowheads="1"/>
          </p:cNvSpPr>
          <p:nvPr/>
        </p:nvSpPr>
        <p:spPr bwMode="auto">
          <a:xfrm>
            <a:off x="5162029" y="5943500"/>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68"/>
          <p:cNvSpPr>
            <a:spLocks noChangeArrowheads="1"/>
          </p:cNvSpPr>
          <p:nvPr/>
        </p:nvSpPr>
        <p:spPr bwMode="auto">
          <a:xfrm>
            <a:off x="1763688" y="5752430"/>
            <a:ext cx="302807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mn-lt"/>
                <a:cs typeface="Arial" pitchFamily="34" charset="0"/>
              </a:rPr>
              <a:t>Hôpital</a:t>
            </a:r>
            <a:r>
              <a:rPr kumimoji="0" lang="en-US" sz="2000" b="0" i="0" u="none" strike="noStrike" cap="none" normalizeH="0" baseline="0" dirty="0" smtClean="0">
                <a:ln>
                  <a:noFill/>
                </a:ln>
                <a:solidFill>
                  <a:srgbClr val="000000"/>
                </a:solidFill>
                <a:effectLst/>
                <a:latin typeface="+mn-lt"/>
                <a:cs typeface="Arial" pitchFamily="34" charset="0"/>
              </a:rPr>
              <a:t> sans </a:t>
            </a:r>
            <a:r>
              <a:rPr kumimoji="0" lang="en-US" sz="2000" b="0" i="0" u="none" strike="noStrike" cap="none" normalizeH="0" baseline="0" dirty="0" err="1" smtClean="0">
                <a:ln>
                  <a:noFill/>
                </a:ln>
                <a:solidFill>
                  <a:srgbClr val="000000"/>
                </a:solidFill>
                <a:effectLst/>
                <a:latin typeface="+mn-lt"/>
                <a:cs typeface="Arial" pitchFamily="34" charset="0"/>
              </a:rPr>
              <a:t>clinique</a:t>
            </a:r>
            <a:r>
              <a:rPr kumimoji="0" lang="en-US" sz="2000" b="0" i="0" u="none" strike="noStrike" cap="none" normalizeH="0" baseline="0" dirty="0" smtClean="0">
                <a:ln>
                  <a:noFill/>
                </a:ln>
                <a:solidFill>
                  <a:srgbClr val="000000"/>
                </a:solidFill>
                <a:effectLst/>
                <a:latin typeface="+mn-lt"/>
                <a:cs typeface="Arial" pitchFamily="34" charset="0"/>
              </a:rPr>
              <a:t> du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Arial" pitchFamily="34" charset="0"/>
              </a:rPr>
              <a:t>pied </a:t>
            </a:r>
            <a:r>
              <a:rPr lang="en-US" sz="2000" dirty="0" err="1" smtClean="0">
                <a:solidFill>
                  <a:srgbClr val="000000"/>
                </a:solidFill>
                <a:latin typeface="+mn-lt"/>
                <a:cs typeface="Arial" pitchFamily="34" charset="0"/>
              </a:rPr>
              <a:t>diabétique</a:t>
            </a:r>
            <a:r>
              <a:rPr lang="en-US" sz="2000" dirty="0" smtClean="0">
                <a:solidFill>
                  <a:srgbClr val="000000"/>
                </a:solidFill>
                <a:latin typeface="+mn-lt"/>
                <a:cs typeface="Arial" pitchFamily="34" charset="0"/>
              </a:rPr>
              <a:t> </a:t>
            </a:r>
            <a:r>
              <a:rPr lang="en-US" sz="2000" dirty="0" err="1" smtClean="0">
                <a:solidFill>
                  <a:srgbClr val="000000"/>
                </a:solidFill>
                <a:latin typeface="+mn-lt"/>
                <a:cs typeface="Arial" pitchFamily="34" charset="0"/>
              </a:rPr>
              <a:t>reconnue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110" name="Rectangle 69"/>
          <p:cNvSpPr>
            <a:spLocks noChangeArrowheads="1"/>
          </p:cNvSpPr>
          <p:nvPr/>
        </p:nvSpPr>
        <p:spPr bwMode="auto">
          <a:xfrm>
            <a:off x="5782499" y="5752430"/>
            <a:ext cx="302807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mn-lt"/>
                <a:cs typeface="Arial" pitchFamily="34" charset="0"/>
              </a:rPr>
              <a:t>Hôpital</a:t>
            </a:r>
            <a:r>
              <a:rPr kumimoji="0" lang="en-US" sz="2000" b="0" i="0" u="none" strike="noStrike" cap="none" normalizeH="0" baseline="0" dirty="0" smtClean="0">
                <a:ln>
                  <a:noFill/>
                </a:ln>
                <a:solidFill>
                  <a:srgbClr val="000000"/>
                </a:solidFill>
                <a:effectLst/>
                <a:latin typeface="+mn-lt"/>
                <a:cs typeface="Arial" pitchFamily="34" charset="0"/>
              </a:rPr>
              <a:t> avec </a:t>
            </a:r>
            <a:r>
              <a:rPr kumimoji="0" lang="en-US" sz="2000" b="0" i="0" u="none" strike="noStrike" cap="none" normalizeH="0" baseline="0" dirty="0" err="1" smtClean="0">
                <a:ln>
                  <a:noFill/>
                </a:ln>
                <a:solidFill>
                  <a:srgbClr val="000000"/>
                </a:solidFill>
                <a:effectLst/>
                <a:latin typeface="+mn-lt"/>
                <a:cs typeface="Arial" pitchFamily="34" charset="0"/>
              </a:rPr>
              <a:t>clinique</a:t>
            </a:r>
            <a:r>
              <a:rPr kumimoji="0" lang="en-US" sz="2000" b="0" i="0" u="none" strike="noStrike" cap="none" normalizeH="0" baseline="0" dirty="0" smtClean="0">
                <a:ln>
                  <a:noFill/>
                </a:ln>
                <a:solidFill>
                  <a:srgbClr val="000000"/>
                </a:solidFill>
                <a:effectLst/>
                <a:latin typeface="+mn-lt"/>
                <a:cs typeface="Arial" pitchFamily="34" charset="0"/>
              </a:rPr>
              <a:t> du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Arial" pitchFamily="34" charset="0"/>
              </a:rPr>
              <a:t>pied </a:t>
            </a:r>
            <a:r>
              <a:rPr lang="en-US" sz="2000" dirty="0" err="1" smtClean="0">
                <a:solidFill>
                  <a:srgbClr val="000000"/>
                </a:solidFill>
                <a:latin typeface="+mn-lt"/>
                <a:cs typeface="Arial" pitchFamily="34" charset="0"/>
              </a:rPr>
              <a:t>diabétique</a:t>
            </a:r>
            <a:r>
              <a:rPr lang="en-US" sz="2000" dirty="0" smtClean="0">
                <a:solidFill>
                  <a:srgbClr val="000000"/>
                </a:solidFill>
                <a:latin typeface="+mn-lt"/>
                <a:cs typeface="Arial" pitchFamily="34" charset="0"/>
              </a:rPr>
              <a:t> </a:t>
            </a:r>
            <a:r>
              <a:rPr lang="en-US" sz="2000" dirty="0" err="1" smtClean="0">
                <a:solidFill>
                  <a:srgbClr val="000000"/>
                </a:solidFill>
                <a:latin typeface="+mn-lt"/>
                <a:cs typeface="Arial" pitchFamily="34" charset="0"/>
              </a:rPr>
              <a:t>reconnue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92" name="Rectangle 268"/>
          <p:cNvSpPr>
            <a:spLocks noChangeArrowheads="1"/>
          </p:cNvSpPr>
          <p:nvPr/>
        </p:nvSpPr>
        <p:spPr bwMode="auto">
          <a:xfrm>
            <a:off x="8190979" y="5054987"/>
            <a:ext cx="221366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b="0" dirty="0" smtClean="0">
                <a:ln w="18415" cmpd="sng">
                  <a:solidFill>
                    <a:srgbClr val="FFFFFF"/>
                  </a:solidFill>
                  <a:prstDash val="solid"/>
                </a:ln>
                <a:effectLst>
                  <a:outerShdw blurRad="63500" dir="3600000" algn="tl" rotWithShape="0">
                    <a:srgbClr val="000000">
                      <a:alpha val="70000"/>
                    </a:srgbClr>
                  </a:outerShdw>
                </a:effectLst>
                <a:latin typeface="+mn-lt"/>
                <a:ea typeface="ＭＳ Ｐゴシック" pitchFamily="34" charset="-128"/>
              </a:rPr>
              <a:t> </a:t>
            </a: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t>
            </a:r>
            <a:r>
              <a:rPr kumimoji="0" lang="en-US" sz="16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années</a:t>
            </a:r>
            <a:r>
              <a:rPr kumimoji="0" lang="en-US" sz="16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ea typeface="ＭＳ Ｐゴシック" pitchFamily="34" charset="-128"/>
                <a:cs typeface="Arial" pitchFamily="34" charset="0"/>
              </a:rPr>
              <a:t>)</a:t>
            </a:r>
          </a:p>
        </p:txBody>
      </p:sp>
      <p:sp>
        <p:nvSpPr>
          <p:cNvPr id="100" name="AutoShape 4"/>
          <p:cNvSpPr>
            <a:spLocks noChangeAspect="1" noChangeArrowheads="1" noTextEdit="1"/>
          </p:cNvSpPr>
          <p:nvPr/>
        </p:nvSpPr>
        <p:spPr bwMode="auto">
          <a:xfrm>
            <a:off x="611561" y="1359693"/>
            <a:ext cx="7992888"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4211960" y="1340768"/>
            <a:ext cx="4322789" cy="5110163"/>
            <a:chOff x="322233" y="633413"/>
            <a:chExt cx="8194919" cy="5110163"/>
          </a:xfrm>
        </p:grpSpPr>
        <p:sp>
          <p:nvSpPr>
            <p:cNvPr id="111" name="AutoShape 5"/>
            <p:cNvSpPr>
              <a:spLocks noChangeAspect="1" noChangeArrowheads="1" noTextEdit="1"/>
            </p:cNvSpPr>
            <p:nvPr/>
          </p:nvSpPr>
          <p:spPr bwMode="auto">
            <a:xfrm>
              <a:off x="322233" y="633413"/>
              <a:ext cx="5129116"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
            <p:cNvSpPr>
              <a:spLocks noChangeArrowheads="1"/>
            </p:cNvSpPr>
            <p:nvPr/>
          </p:nvSpPr>
          <p:spPr bwMode="auto">
            <a:xfrm>
              <a:off x="2096850" y="1353493"/>
              <a:ext cx="6420302" cy="2874963"/>
            </a:xfrm>
            <a:custGeom>
              <a:avLst/>
              <a:gdLst>
                <a:gd name="connsiteX0" fmla="*/ 0 w 6011863"/>
                <a:gd name="connsiteY0" fmla="*/ 0 h 2874963"/>
                <a:gd name="connsiteX1" fmla="*/ 6011863 w 6011863"/>
                <a:gd name="connsiteY1" fmla="*/ 0 h 2874963"/>
                <a:gd name="connsiteX2" fmla="*/ 6011863 w 6011863"/>
                <a:gd name="connsiteY2" fmla="*/ 2874963 h 2874963"/>
                <a:gd name="connsiteX3" fmla="*/ 0 w 6011863"/>
                <a:gd name="connsiteY3" fmla="*/ 2874963 h 2874963"/>
                <a:gd name="connsiteX4" fmla="*/ 0 w 6011863"/>
                <a:gd name="connsiteY4" fmla="*/ 0 h 287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863" h="2874963">
                  <a:moveTo>
                    <a:pt x="0" y="0"/>
                  </a:moveTo>
                  <a:lnTo>
                    <a:pt x="6011863" y="0"/>
                  </a:lnTo>
                  <a:lnTo>
                    <a:pt x="6011863" y="2874963"/>
                  </a:lnTo>
                  <a:lnTo>
                    <a:pt x="0" y="2874963"/>
                  </a:lnTo>
                  <a:lnTo>
                    <a:pt x="0" y="0"/>
                  </a:lnTo>
                  <a:close/>
                </a:path>
              </a:pathLst>
            </a:cu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
            <p:cNvSpPr>
              <a:spLocks noChangeShapeType="1"/>
            </p:cNvSpPr>
            <p:nvPr/>
          </p:nvSpPr>
          <p:spPr bwMode="auto">
            <a:xfrm>
              <a:off x="1889125" y="381476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1"/>
            <p:cNvSpPr>
              <a:spLocks noChangeShapeType="1"/>
            </p:cNvSpPr>
            <p:nvPr/>
          </p:nvSpPr>
          <p:spPr bwMode="auto">
            <a:xfrm>
              <a:off x="1889125" y="348297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2"/>
            <p:cNvSpPr>
              <a:spLocks noChangeShapeType="1"/>
            </p:cNvSpPr>
            <p:nvPr/>
          </p:nvSpPr>
          <p:spPr bwMode="auto">
            <a:xfrm>
              <a:off x="1889125" y="3149600"/>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3"/>
            <p:cNvSpPr>
              <a:spLocks noChangeShapeType="1"/>
            </p:cNvSpPr>
            <p:nvPr/>
          </p:nvSpPr>
          <p:spPr bwMode="auto">
            <a:xfrm>
              <a:off x="1889125" y="282257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4"/>
            <p:cNvSpPr>
              <a:spLocks noChangeShapeType="1"/>
            </p:cNvSpPr>
            <p:nvPr/>
          </p:nvSpPr>
          <p:spPr bwMode="auto">
            <a:xfrm>
              <a:off x="1889125" y="2490788"/>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5"/>
            <p:cNvSpPr>
              <a:spLocks noChangeShapeType="1"/>
            </p:cNvSpPr>
            <p:nvPr/>
          </p:nvSpPr>
          <p:spPr bwMode="auto">
            <a:xfrm>
              <a:off x="1889125" y="2157413"/>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6"/>
            <p:cNvSpPr>
              <a:spLocks noChangeShapeType="1"/>
            </p:cNvSpPr>
            <p:nvPr/>
          </p:nvSpPr>
          <p:spPr bwMode="auto">
            <a:xfrm>
              <a:off x="1889125" y="1825625"/>
              <a:ext cx="601186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Oval 18"/>
            <p:cNvSpPr>
              <a:spLocks noChangeArrowheads="1"/>
            </p:cNvSpPr>
            <p:nvPr/>
          </p:nvSpPr>
          <p:spPr bwMode="auto">
            <a:xfrm>
              <a:off x="4068764" y="2289597"/>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21"/>
            <p:cNvSpPr>
              <a:spLocks noChangeArrowheads="1"/>
            </p:cNvSpPr>
            <p:nvPr/>
          </p:nvSpPr>
          <p:spPr bwMode="auto">
            <a:xfrm>
              <a:off x="7890539" y="3003897"/>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23"/>
            <p:cNvSpPr>
              <a:spLocks noChangeArrowheads="1"/>
            </p:cNvSpPr>
            <p:nvPr/>
          </p:nvSpPr>
          <p:spPr bwMode="auto">
            <a:xfrm>
              <a:off x="4068764" y="1997373"/>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24"/>
            <p:cNvSpPr>
              <a:spLocks noChangeArrowheads="1"/>
            </p:cNvSpPr>
            <p:nvPr/>
          </p:nvSpPr>
          <p:spPr bwMode="auto">
            <a:xfrm>
              <a:off x="5568297" y="2213397"/>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25"/>
            <p:cNvSpPr>
              <a:spLocks noChangeArrowheads="1"/>
            </p:cNvSpPr>
            <p:nvPr/>
          </p:nvSpPr>
          <p:spPr bwMode="auto">
            <a:xfrm>
              <a:off x="6601648" y="2141389"/>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26"/>
            <p:cNvSpPr>
              <a:spLocks noChangeArrowheads="1"/>
            </p:cNvSpPr>
            <p:nvPr/>
          </p:nvSpPr>
          <p:spPr bwMode="auto">
            <a:xfrm>
              <a:off x="8027048" y="2717453"/>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27"/>
            <p:cNvSpPr>
              <a:spLocks noChangeShapeType="1"/>
            </p:cNvSpPr>
            <p:nvPr/>
          </p:nvSpPr>
          <p:spPr bwMode="auto">
            <a:xfrm flipV="1">
              <a:off x="1889125" y="1382713"/>
              <a:ext cx="0" cy="2874963"/>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8"/>
            <p:cNvSpPr>
              <a:spLocks noChangeShapeType="1"/>
            </p:cNvSpPr>
            <p:nvPr/>
          </p:nvSpPr>
          <p:spPr bwMode="auto">
            <a:xfrm flipH="1">
              <a:off x="1816100" y="41465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29"/>
            <p:cNvSpPr>
              <a:spLocks noChangeArrowheads="1"/>
            </p:cNvSpPr>
            <p:nvPr/>
          </p:nvSpPr>
          <p:spPr bwMode="auto">
            <a:xfrm rot="16200000">
              <a:off x="1600827" y="398723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Line 30"/>
            <p:cNvSpPr>
              <a:spLocks noChangeShapeType="1"/>
            </p:cNvSpPr>
            <p:nvPr/>
          </p:nvSpPr>
          <p:spPr bwMode="auto">
            <a:xfrm flipH="1">
              <a:off x="1816100" y="38147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1"/>
            <p:cNvSpPr>
              <a:spLocks noChangeArrowheads="1"/>
            </p:cNvSpPr>
            <p:nvPr/>
          </p:nvSpPr>
          <p:spPr bwMode="auto">
            <a:xfrm rot="16200000">
              <a:off x="1600827" y="365544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Line 32"/>
            <p:cNvSpPr>
              <a:spLocks noChangeShapeType="1"/>
            </p:cNvSpPr>
            <p:nvPr/>
          </p:nvSpPr>
          <p:spPr bwMode="auto">
            <a:xfrm flipH="1">
              <a:off x="1816100" y="34829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3"/>
            <p:cNvSpPr>
              <a:spLocks noChangeArrowheads="1"/>
            </p:cNvSpPr>
            <p:nvPr/>
          </p:nvSpPr>
          <p:spPr bwMode="auto">
            <a:xfrm rot="16200000">
              <a:off x="1600827" y="33220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137" name="Line 34"/>
            <p:cNvSpPr>
              <a:spLocks noChangeShapeType="1"/>
            </p:cNvSpPr>
            <p:nvPr/>
          </p:nvSpPr>
          <p:spPr bwMode="auto">
            <a:xfrm flipH="1">
              <a:off x="1816100" y="31496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5"/>
            <p:cNvSpPr>
              <a:spLocks noChangeArrowheads="1"/>
            </p:cNvSpPr>
            <p:nvPr/>
          </p:nvSpPr>
          <p:spPr bwMode="auto">
            <a:xfrm rot="16200000">
              <a:off x="1602414" y="299028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Line 36"/>
            <p:cNvSpPr>
              <a:spLocks noChangeShapeType="1"/>
            </p:cNvSpPr>
            <p:nvPr/>
          </p:nvSpPr>
          <p:spPr bwMode="auto">
            <a:xfrm flipH="1">
              <a:off x="1816100" y="28225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7"/>
            <p:cNvSpPr>
              <a:spLocks noChangeArrowheads="1"/>
            </p:cNvSpPr>
            <p:nvPr/>
          </p:nvSpPr>
          <p:spPr bwMode="auto">
            <a:xfrm rot="16200000">
              <a:off x="1602414" y="26616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Line 38"/>
            <p:cNvSpPr>
              <a:spLocks noChangeShapeType="1"/>
            </p:cNvSpPr>
            <p:nvPr/>
          </p:nvSpPr>
          <p:spPr bwMode="auto">
            <a:xfrm flipH="1">
              <a:off x="1816100" y="24907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9"/>
            <p:cNvSpPr>
              <a:spLocks noChangeArrowheads="1"/>
            </p:cNvSpPr>
            <p:nvPr/>
          </p:nvSpPr>
          <p:spPr bwMode="auto">
            <a:xfrm rot="16200000">
              <a:off x="1602414" y="232829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Line 40"/>
            <p:cNvSpPr>
              <a:spLocks noChangeShapeType="1"/>
            </p:cNvSpPr>
            <p:nvPr/>
          </p:nvSpPr>
          <p:spPr bwMode="auto">
            <a:xfrm flipH="1">
              <a:off x="1816100" y="215741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1"/>
            <p:cNvSpPr>
              <a:spLocks noChangeArrowheads="1"/>
            </p:cNvSpPr>
            <p:nvPr/>
          </p:nvSpPr>
          <p:spPr bwMode="auto">
            <a:xfrm rot="16200000">
              <a:off x="1602414" y="19965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Line 42"/>
            <p:cNvSpPr>
              <a:spLocks noChangeShapeType="1"/>
            </p:cNvSpPr>
            <p:nvPr/>
          </p:nvSpPr>
          <p:spPr bwMode="auto">
            <a:xfrm flipH="1">
              <a:off x="1816100" y="182562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43"/>
            <p:cNvSpPr>
              <a:spLocks noChangeArrowheads="1"/>
            </p:cNvSpPr>
            <p:nvPr/>
          </p:nvSpPr>
          <p:spPr bwMode="auto">
            <a:xfrm rot="16200000">
              <a:off x="1602414" y="166472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Line 44"/>
            <p:cNvSpPr>
              <a:spLocks noChangeShapeType="1"/>
            </p:cNvSpPr>
            <p:nvPr/>
          </p:nvSpPr>
          <p:spPr bwMode="auto">
            <a:xfrm flipH="1">
              <a:off x="1816100" y="149383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5"/>
            <p:cNvSpPr>
              <a:spLocks noChangeArrowheads="1"/>
            </p:cNvSpPr>
            <p:nvPr/>
          </p:nvSpPr>
          <p:spPr bwMode="auto">
            <a:xfrm rot="16200000">
              <a:off x="1551927" y="1324997"/>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Line 47"/>
            <p:cNvSpPr>
              <a:spLocks noChangeShapeType="1"/>
            </p:cNvSpPr>
            <p:nvPr/>
          </p:nvSpPr>
          <p:spPr bwMode="auto">
            <a:xfrm>
              <a:off x="1889125" y="4257675"/>
              <a:ext cx="60118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48"/>
            <p:cNvSpPr>
              <a:spLocks noChangeShapeType="1"/>
            </p:cNvSpPr>
            <p:nvPr/>
          </p:nvSpPr>
          <p:spPr bwMode="auto">
            <a:xfrm>
              <a:off x="2000250"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49"/>
            <p:cNvSpPr>
              <a:spLocks noChangeArrowheads="1"/>
            </p:cNvSpPr>
            <p:nvPr/>
          </p:nvSpPr>
          <p:spPr bwMode="auto">
            <a:xfrm>
              <a:off x="1803400"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Line 50"/>
            <p:cNvSpPr>
              <a:spLocks noChangeShapeType="1"/>
            </p:cNvSpPr>
            <p:nvPr/>
          </p:nvSpPr>
          <p:spPr bwMode="auto">
            <a:xfrm>
              <a:off x="2830513"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1"/>
            <p:cNvSpPr>
              <a:spLocks noChangeArrowheads="1"/>
            </p:cNvSpPr>
            <p:nvPr/>
          </p:nvSpPr>
          <p:spPr bwMode="auto">
            <a:xfrm>
              <a:off x="263366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Line 52"/>
            <p:cNvSpPr>
              <a:spLocks noChangeShapeType="1"/>
            </p:cNvSpPr>
            <p:nvPr/>
          </p:nvSpPr>
          <p:spPr bwMode="auto">
            <a:xfrm>
              <a:off x="3660775"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3"/>
            <p:cNvSpPr>
              <a:spLocks noChangeArrowheads="1"/>
            </p:cNvSpPr>
            <p:nvPr/>
          </p:nvSpPr>
          <p:spPr bwMode="auto">
            <a:xfrm>
              <a:off x="3463925"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Line 54"/>
            <p:cNvSpPr>
              <a:spLocks noChangeShapeType="1"/>
            </p:cNvSpPr>
            <p:nvPr/>
          </p:nvSpPr>
          <p:spPr bwMode="auto">
            <a:xfrm>
              <a:off x="4486275"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55"/>
            <p:cNvSpPr>
              <a:spLocks noChangeArrowheads="1"/>
            </p:cNvSpPr>
            <p:nvPr/>
          </p:nvSpPr>
          <p:spPr bwMode="auto">
            <a:xfrm>
              <a:off x="429101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Line 56"/>
            <p:cNvSpPr>
              <a:spLocks noChangeShapeType="1"/>
            </p:cNvSpPr>
            <p:nvPr/>
          </p:nvSpPr>
          <p:spPr bwMode="auto">
            <a:xfrm>
              <a:off x="5316538"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7"/>
            <p:cNvSpPr>
              <a:spLocks noChangeArrowheads="1"/>
            </p:cNvSpPr>
            <p:nvPr/>
          </p:nvSpPr>
          <p:spPr bwMode="auto">
            <a:xfrm>
              <a:off x="5119688"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1" name="Line 58"/>
            <p:cNvSpPr>
              <a:spLocks noChangeShapeType="1"/>
            </p:cNvSpPr>
            <p:nvPr/>
          </p:nvSpPr>
          <p:spPr bwMode="auto">
            <a:xfrm>
              <a:off x="6146800"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9"/>
            <p:cNvSpPr>
              <a:spLocks noChangeArrowheads="1"/>
            </p:cNvSpPr>
            <p:nvPr/>
          </p:nvSpPr>
          <p:spPr bwMode="auto">
            <a:xfrm>
              <a:off x="5949950" y="4364038"/>
              <a:ext cx="384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Line 60"/>
            <p:cNvSpPr>
              <a:spLocks noChangeShapeType="1"/>
            </p:cNvSpPr>
            <p:nvPr/>
          </p:nvSpPr>
          <p:spPr bwMode="auto">
            <a:xfrm>
              <a:off x="6977063" y="4257675"/>
              <a:ext cx="0" cy="71438"/>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1"/>
            <p:cNvSpPr>
              <a:spLocks noChangeArrowheads="1"/>
            </p:cNvSpPr>
            <p:nvPr/>
          </p:nvSpPr>
          <p:spPr bwMode="auto">
            <a:xfrm>
              <a:off x="6780213" y="436403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7" name="Freeform 21"/>
          <p:cNvSpPr>
            <a:spLocks/>
          </p:cNvSpPr>
          <p:nvPr/>
        </p:nvSpPr>
        <p:spPr bwMode="auto">
          <a:xfrm>
            <a:off x="6156176" y="2734245"/>
            <a:ext cx="2160240" cy="766763"/>
          </a:xfrm>
          <a:custGeom>
            <a:avLst/>
            <a:gdLst>
              <a:gd name="T0" fmla="*/ 0 w 865"/>
              <a:gd name="T1" fmla="*/ 0 h 180"/>
              <a:gd name="T2" fmla="*/ 313 w 865"/>
              <a:gd name="T3" fmla="*/ 50 h 180"/>
              <a:gd name="T4" fmla="*/ 544 w 865"/>
              <a:gd name="T5" fmla="*/ 37 h 180"/>
              <a:gd name="T6" fmla="*/ 865 w 865"/>
              <a:gd name="T7" fmla="*/ 180 h 180"/>
            </a:gdLst>
            <a:ahLst/>
            <a:cxnLst>
              <a:cxn ang="0">
                <a:pos x="T0" y="T1"/>
              </a:cxn>
              <a:cxn ang="0">
                <a:pos x="T2" y="T3"/>
              </a:cxn>
              <a:cxn ang="0">
                <a:pos x="T4" y="T5"/>
              </a:cxn>
              <a:cxn ang="0">
                <a:pos x="T6" y="T7"/>
              </a:cxn>
            </a:cxnLst>
            <a:rect l="0" t="0" r="r" b="b"/>
            <a:pathLst>
              <a:path w="865" h="180">
                <a:moveTo>
                  <a:pt x="0" y="0"/>
                </a:moveTo>
                <a:lnTo>
                  <a:pt x="313" y="50"/>
                </a:lnTo>
                <a:lnTo>
                  <a:pt x="544" y="37"/>
                </a:lnTo>
                <a:lnTo>
                  <a:pt x="865" y="180"/>
                </a:lnTo>
              </a:path>
            </a:pathLst>
          </a:custGeom>
          <a:noFill/>
          <a:ln w="28575">
            <a:solidFill>
              <a:srgbClr val="008BB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
          <p:cNvSpPr>
            <a:spLocks/>
          </p:cNvSpPr>
          <p:nvPr/>
        </p:nvSpPr>
        <p:spPr bwMode="auto">
          <a:xfrm rot="21364028">
            <a:off x="6156257" y="2999333"/>
            <a:ext cx="2090797" cy="864096"/>
          </a:xfrm>
          <a:custGeom>
            <a:avLst/>
            <a:gdLst>
              <a:gd name="T0" fmla="*/ 0 w 865"/>
              <a:gd name="T1" fmla="*/ 0 h 139"/>
              <a:gd name="T2" fmla="*/ 313 w 865"/>
              <a:gd name="T3" fmla="*/ 27 h 139"/>
              <a:gd name="T4" fmla="*/ 544 w 865"/>
              <a:gd name="T5" fmla="*/ 60 h 139"/>
              <a:gd name="T6" fmla="*/ 865 w 865"/>
              <a:gd name="T7" fmla="*/ 139 h 139"/>
            </a:gdLst>
            <a:ahLst/>
            <a:cxnLst>
              <a:cxn ang="0">
                <a:pos x="T0" y="T1"/>
              </a:cxn>
              <a:cxn ang="0">
                <a:pos x="T2" y="T3"/>
              </a:cxn>
              <a:cxn ang="0">
                <a:pos x="T4" y="T5"/>
              </a:cxn>
              <a:cxn ang="0">
                <a:pos x="T6" y="T7"/>
              </a:cxn>
            </a:cxnLst>
            <a:rect l="0" t="0" r="r" b="b"/>
            <a:pathLst>
              <a:path w="865" h="139">
                <a:moveTo>
                  <a:pt x="0" y="0"/>
                </a:moveTo>
                <a:lnTo>
                  <a:pt x="313" y="27"/>
                </a:lnTo>
                <a:lnTo>
                  <a:pt x="544" y="60"/>
                </a:lnTo>
                <a:lnTo>
                  <a:pt x="865" y="139"/>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Oval 20"/>
          <p:cNvSpPr>
            <a:spLocks noChangeArrowheads="1"/>
          </p:cNvSpPr>
          <p:nvPr/>
        </p:nvSpPr>
        <p:spPr bwMode="auto">
          <a:xfrm>
            <a:off x="7524328" y="3351212"/>
            <a:ext cx="4292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Oval 20"/>
          <p:cNvSpPr>
            <a:spLocks noChangeArrowheads="1"/>
          </p:cNvSpPr>
          <p:nvPr/>
        </p:nvSpPr>
        <p:spPr bwMode="auto">
          <a:xfrm>
            <a:off x="6948264" y="3135188"/>
            <a:ext cx="4292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6903739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36"/>
          <p:cNvSpPr>
            <a:spLocks noChangeAspect="1" noChangeArrowheads="1" noTextEdit="1"/>
          </p:cNvSpPr>
          <p:nvPr/>
        </p:nvSpPr>
        <p:spPr bwMode="auto">
          <a:xfrm>
            <a:off x="858838" y="1268413"/>
            <a:ext cx="7424737"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5" name="Group 36877"/>
          <p:cNvGrpSpPr/>
          <p:nvPr/>
        </p:nvGrpSpPr>
        <p:grpSpPr>
          <a:xfrm>
            <a:off x="208755" y="332656"/>
            <a:ext cx="8560006" cy="6201979"/>
            <a:chOff x="860889" y="797814"/>
            <a:chExt cx="13704195" cy="5208595"/>
          </a:xfrm>
        </p:grpSpPr>
        <p:sp>
          <p:nvSpPr>
            <p:cNvPr id="4108" name="Rectangle 74"/>
            <p:cNvSpPr>
              <a:spLocks noChangeArrowheads="1"/>
            </p:cNvSpPr>
            <p:nvPr/>
          </p:nvSpPr>
          <p:spPr bwMode="auto">
            <a:xfrm>
              <a:off x="1924051" y="2017256"/>
              <a:ext cx="6107113" cy="2627313"/>
            </a:xfrm>
            <a:prstGeom prst="rect">
              <a:avLst/>
            </a:prstGeom>
            <a:solidFill>
              <a:srgbClr val="FFFFFF"/>
            </a:solidFill>
            <a:ln w="285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Line 75"/>
            <p:cNvSpPr>
              <a:spLocks noChangeShapeType="1"/>
            </p:cNvSpPr>
            <p:nvPr/>
          </p:nvSpPr>
          <p:spPr bwMode="auto">
            <a:xfrm>
              <a:off x="1924051" y="4540250"/>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0" name="Line 76"/>
            <p:cNvSpPr>
              <a:spLocks noChangeShapeType="1"/>
            </p:cNvSpPr>
            <p:nvPr/>
          </p:nvSpPr>
          <p:spPr bwMode="auto">
            <a:xfrm>
              <a:off x="1924051" y="3940175"/>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Line 77"/>
            <p:cNvSpPr>
              <a:spLocks noChangeShapeType="1"/>
            </p:cNvSpPr>
            <p:nvPr/>
          </p:nvSpPr>
          <p:spPr bwMode="auto">
            <a:xfrm>
              <a:off x="1924051" y="3335338"/>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Line 78"/>
            <p:cNvSpPr>
              <a:spLocks noChangeShapeType="1"/>
            </p:cNvSpPr>
            <p:nvPr/>
          </p:nvSpPr>
          <p:spPr bwMode="auto">
            <a:xfrm>
              <a:off x="1924051" y="2735263"/>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Freeform 79"/>
            <p:cNvSpPr>
              <a:spLocks/>
            </p:cNvSpPr>
            <p:nvPr/>
          </p:nvSpPr>
          <p:spPr bwMode="auto">
            <a:xfrm>
              <a:off x="4176713" y="2803525"/>
              <a:ext cx="3743325" cy="1708150"/>
            </a:xfrm>
            <a:custGeom>
              <a:avLst/>
              <a:gdLst>
                <a:gd name="T0" fmla="*/ 0 w 879"/>
                <a:gd name="T1" fmla="*/ 24 h 401"/>
                <a:gd name="T2" fmla="*/ 318 w 879"/>
                <a:gd name="T3" fmla="*/ 0 h 401"/>
                <a:gd name="T4" fmla="*/ 553 w 879"/>
                <a:gd name="T5" fmla="*/ 100 h 401"/>
                <a:gd name="T6" fmla="*/ 879 w 879"/>
                <a:gd name="T7" fmla="*/ 401 h 401"/>
              </a:gdLst>
              <a:ahLst/>
              <a:cxnLst>
                <a:cxn ang="0">
                  <a:pos x="T0" y="T1"/>
                </a:cxn>
                <a:cxn ang="0">
                  <a:pos x="T2" y="T3"/>
                </a:cxn>
                <a:cxn ang="0">
                  <a:pos x="T4" y="T5"/>
                </a:cxn>
                <a:cxn ang="0">
                  <a:pos x="T6" y="T7"/>
                </a:cxn>
              </a:cxnLst>
              <a:rect l="0" t="0" r="r" b="b"/>
              <a:pathLst>
                <a:path w="879" h="401">
                  <a:moveTo>
                    <a:pt x="0" y="24"/>
                  </a:moveTo>
                  <a:lnTo>
                    <a:pt x="318" y="0"/>
                  </a:lnTo>
                  <a:lnTo>
                    <a:pt x="553" y="100"/>
                  </a:lnTo>
                  <a:lnTo>
                    <a:pt x="879" y="401"/>
                  </a:lnTo>
                </a:path>
              </a:pathLst>
            </a:cu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Oval 80"/>
            <p:cNvSpPr>
              <a:spLocks noChangeArrowheads="1"/>
            </p:cNvSpPr>
            <p:nvPr/>
          </p:nvSpPr>
          <p:spPr bwMode="auto">
            <a:xfrm>
              <a:off x="4138613" y="2867025"/>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 name="Oval 81"/>
            <p:cNvSpPr>
              <a:spLocks noChangeArrowheads="1"/>
            </p:cNvSpPr>
            <p:nvPr/>
          </p:nvSpPr>
          <p:spPr bwMode="auto">
            <a:xfrm>
              <a:off x="5492751" y="276542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 name="Oval 82"/>
            <p:cNvSpPr>
              <a:spLocks noChangeArrowheads="1"/>
            </p:cNvSpPr>
            <p:nvPr/>
          </p:nvSpPr>
          <p:spPr bwMode="auto">
            <a:xfrm>
              <a:off x="6492876" y="3190875"/>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 name="Oval 83"/>
            <p:cNvSpPr>
              <a:spLocks noChangeArrowheads="1"/>
            </p:cNvSpPr>
            <p:nvPr/>
          </p:nvSpPr>
          <p:spPr bwMode="auto">
            <a:xfrm>
              <a:off x="7881938" y="447357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 name="Freeform 84"/>
            <p:cNvSpPr>
              <a:spLocks/>
            </p:cNvSpPr>
            <p:nvPr/>
          </p:nvSpPr>
          <p:spPr bwMode="auto">
            <a:xfrm>
              <a:off x="4176713" y="2679700"/>
              <a:ext cx="3743325" cy="396875"/>
            </a:xfrm>
            <a:custGeom>
              <a:avLst/>
              <a:gdLst>
                <a:gd name="T0" fmla="*/ 0 w 879"/>
                <a:gd name="T1" fmla="*/ 27 h 93"/>
                <a:gd name="T2" fmla="*/ 318 w 879"/>
                <a:gd name="T3" fmla="*/ 0 h 93"/>
                <a:gd name="T4" fmla="*/ 553 w 879"/>
                <a:gd name="T5" fmla="*/ 29 h 93"/>
                <a:gd name="T6" fmla="*/ 879 w 879"/>
                <a:gd name="T7" fmla="*/ 93 h 93"/>
              </a:gdLst>
              <a:ahLst/>
              <a:cxnLst>
                <a:cxn ang="0">
                  <a:pos x="T0" y="T1"/>
                </a:cxn>
                <a:cxn ang="0">
                  <a:pos x="T2" y="T3"/>
                </a:cxn>
                <a:cxn ang="0">
                  <a:pos x="T4" y="T5"/>
                </a:cxn>
                <a:cxn ang="0">
                  <a:pos x="T6" y="T7"/>
                </a:cxn>
              </a:cxnLst>
              <a:rect l="0" t="0" r="r" b="b"/>
              <a:pathLst>
                <a:path w="879" h="93">
                  <a:moveTo>
                    <a:pt x="0" y="27"/>
                  </a:moveTo>
                  <a:lnTo>
                    <a:pt x="318" y="0"/>
                  </a:lnTo>
                  <a:lnTo>
                    <a:pt x="553" y="29"/>
                  </a:lnTo>
                  <a:lnTo>
                    <a:pt x="879" y="93"/>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Oval 85"/>
            <p:cNvSpPr>
              <a:spLocks noChangeArrowheads="1"/>
            </p:cNvSpPr>
            <p:nvPr/>
          </p:nvSpPr>
          <p:spPr bwMode="auto">
            <a:xfrm>
              <a:off x="4138613" y="2757488"/>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Oval 86"/>
            <p:cNvSpPr>
              <a:spLocks noChangeArrowheads="1"/>
            </p:cNvSpPr>
            <p:nvPr/>
          </p:nvSpPr>
          <p:spPr bwMode="auto">
            <a:xfrm>
              <a:off x="5492751" y="2641600"/>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 name="Oval 87"/>
            <p:cNvSpPr>
              <a:spLocks noChangeArrowheads="1"/>
            </p:cNvSpPr>
            <p:nvPr/>
          </p:nvSpPr>
          <p:spPr bwMode="auto">
            <a:xfrm>
              <a:off x="6492876" y="2765425"/>
              <a:ext cx="77788"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 name="Oval 88"/>
            <p:cNvSpPr>
              <a:spLocks noChangeArrowheads="1"/>
            </p:cNvSpPr>
            <p:nvPr/>
          </p:nvSpPr>
          <p:spPr bwMode="auto">
            <a:xfrm>
              <a:off x="7881938" y="30384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 name="Freeform 89"/>
            <p:cNvSpPr>
              <a:spLocks/>
            </p:cNvSpPr>
            <p:nvPr/>
          </p:nvSpPr>
          <p:spPr bwMode="auto">
            <a:xfrm>
              <a:off x="4176713" y="2501900"/>
              <a:ext cx="3743325" cy="719138"/>
            </a:xfrm>
            <a:custGeom>
              <a:avLst/>
              <a:gdLst>
                <a:gd name="T0" fmla="*/ 0 w 879"/>
                <a:gd name="T1" fmla="*/ 0 h 169"/>
                <a:gd name="T2" fmla="*/ 318 w 879"/>
                <a:gd name="T3" fmla="*/ 59 h 169"/>
                <a:gd name="T4" fmla="*/ 553 w 879"/>
                <a:gd name="T5" fmla="*/ 46 h 169"/>
                <a:gd name="T6" fmla="*/ 879 w 879"/>
                <a:gd name="T7" fmla="*/ 169 h 169"/>
              </a:gdLst>
              <a:ahLst/>
              <a:cxnLst>
                <a:cxn ang="0">
                  <a:pos x="T0" y="T1"/>
                </a:cxn>
                <a:cxn ang="0">
                  <a:pos x="T2" y="T3"/>
                </a:cxn>
                <a:cxn ang="0">
                  <a:pos x="T4" y="T5"/>
                </a:cxn>
                <a:cxn ang="0">
                  <a:pos x="T6" y="T7"/>
                </a:cxn>
              </a:cxnLst>
              <a:rect l="0" t="0" r="r" b="b"/>
              <a:pathLst>
                <a:path w="879" h="169">
                  <a:moveTo>
                    <a:pt x="0" y="0"/>
                  </a:moveTo>
                  <a:lnTo>
                    <a:pt x="318" y="59"/>
                  </a:lnTo>
                  <a:lnTo>
                    <a:pt x="553" y="46"/>
                  </a:lnTo>
                  <a:lnTo>
                    <a:pt x="879" y="169"/>
                  </a:lnTo>
                </a:path>
              </a:pathLst>
            </a:custGeom>
            <a:ln w="28575">
              <a:solidFill>
                <a:schemeClr val="bg1">
                  <a:lumMod val="40000"/>
                  <a:lumOff val="60000"/>
                </a:schemeClr>
              </a:solidFill>
              <a:headEnd/>
              <a:tailEnd/>
            </a:ln>
            <a:extLst>
              <a:ext uri="{909E8E84-426E-40DD-AFC4-6F175D3DCCD1}">
                <a14:hiddenFill xmlns:a14="http://schemas.microsoft.com/office/drawing/2010/main" xmlns="">
                  <a:solidFill>
                    <a:srgbClr val="FFFFFF"/>
                  </a:solidFill>
                </a14:hiddenFill>
              </a:ext>
            </a:extLst>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124" name="Oval 90"/>
            <p:cNvSpPr>
              <a:spLocks noChangeArrowheads="1"/>
            </p:cNvSpPr>
            <p:nvPr/>
          </p:nvSpPr>
          <p:spPr bwMode="auto">
            <a:xfrm>
              <a:off x="4138613" y="2462213"/>
              <a:ext cx="76200" cy="77788"/>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 name="Oval 91"/>
            <p:cNvSpPr>
              <a:spLocks noChangeArrowheads="1"/>
            </p:cNvSpPr>
            <p:nvPr/>
          </p:nvSpPr>
          <p:spPr bwMode="auto">
            <a:xfrm>
              <a:off x="5492751" y="2714625"/>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 name="Oval 92"/>
            <p:cNvSpPr>
              <a:spLocks noChangeArrowheads="1"/>
            </p:cNvSpPr>
            <p:nvPr/>
          </p:nvSpPr>
          <p:spPr bwMode="auto">
            <a:xfrm>
              <a:off x="6492876" y="2659063"/>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 name="Oval 93"/>
            <p:cNvSpPr>
              <a:spLocks noChangeArrowheads="1"/>
            </p:cNvSpPr>
            <p:nvPr/>
          </p:nvSpPr>
          <p:spPr bwMode="auto">
            <a:xfrm>
              <a:off x="7881938" y="3182938"/>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flipV="1">
              <a:off x="1924051" y="2024063"/>
              <a:ext cx="0" cy="2627313"/>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5"/>
            <p:cNvSpPr>
              <a:spLocks noChangeShapeType="1"/>
            </p:cNvSpPr>
            <p:nvPr/>
          </p:nvSpPr>
          <p:spPr bwMode="auto">
            <a:xfrm flipH="1">
              <a:off x="1851026" y="45402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6"/>
            <p:cNvSpPr>
              <a:spLocks noChangeArrowheads="1"/>
            </p:cNvSpPr>
            <p:nvPr/>
          </p:nvSpPr>
          <p:spPr bwMode="auto">
            <a:xfrm rot="16200000">
              <a:off x="1651671" y="4316200"/>
              <a:ext cx="166934" cy="34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Line 97"/>
            <p:cNvSpPr>
              <a:spLocks noChangeShapeType="1"/>
            </p:cNvSpPr>
            <p:nvPr/>
          </p:nvSpPr>
          <p:spPr bwMode="auto">
            <a:xfrm flipH="1">
              <a:off x="1851026" y="39401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8"/>
            <p:cNvSpPr>
              <a:spLocks noChangeArrowheads="1"/>
            </p:cNvSpPr>
            <p:nvPr/>
          </p:nvSpPr>
          <p:spPr bwMode="auto">
            <a:xfrm rot="16200000">
              <a:off x="1651671" y="3716125"/>
              <a:ext cx="166934" cy="34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Line 99"/>
            <p:cNvSpPr>
              <a:spLocks noChangeShapeType="1"/>
            </p:cNvSpPr>
            <p:nvPr/>
          </p:nvSpPr>
          <p:spPr bwMode="auto">
            <a:xfrm flipH="1">
              <a:off x="1851026" y="333533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0"/>
            <p:cNvSpPr>
              <a:spLocks noChangeArrowheads="1"/>
            </p:cNvSpPr>
            <p:nvPr/>
          </p:nvSpPr>
          <p:spPr bwMode="auto">
            <a:xfrm rot="16200000">
              <a:off x="1651671" y="3111287"/>
              <a:ext cx="166934" cy="34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 name="Line 101"/>
            <p:cNvSpPr>
              <a:spLocks noChangeShapeType="1"/>
            </p:cNvSpPr>
            <p:nvPr/>
          </p:nvSpPr>
          <p:spPr bwMode="auto">
            <a:xfrm flipH="1">
              <a:off x="1851026" y="27352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2"/>
            <p:cNvSpPr>
              <a:spLocks noChangeArrowheads="1"/>
            </p:cNvSpPr>
            <p:nvPr/>
          </p:nvSpPr>
          <p:spPr bwMode="auto">
            <a:xfrm rot="16200000">
              <a:off x="1653258" y="2509625"/>
              <a:ext cx="166934" cy="34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Line 103"/>
            <p:cNvSpPr>
              <a:spLocks noChangeShapeType="1"/>
            </p:cNvSpPr>
            <p:nvPr/>
          </p:nvSpPr>
          <p:spPr bwMode="auto">
            <a:xfrm flipH="1">
              <a:off x="1851026" y="21351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4"/>
            <p:cNvSpPr>
              <a:spLocks noChangeArrowheads="1"/>
            </p:cNvSpPr>
            <p:nvPr/>
          </p:nvSpPr>
          <p:spPr bwMode="auto">
            <a:xfrm rot="16200000">
              <a:off x="1610730" y="1901613"/>
              <a:ext cx="250402" cy="34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 name="Rectangle 105"/>
            <p:cNvSpPr>
              <a:spLocks noChangeArrowheads="1"/>
            </p:cNvSpPr>
            <p:nvPr/>
          </p:nvSpPr>
          <p:spPr bwMode="auto">
            <a:xfrm rot="16200000">
              <a:off x="307962" y="3073909"/>
              <a:ext cx="1462023" cy="356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Patients (%)</a:t>
              </a:r>
            </a:p>
          </p:txBody>
        </p:sp>
        <p:sp>
          <p:nvSpPr>
            <p:cNvPr id="111" name="Line 106"/>
            <p:cNvSpPr>
              <a:spLocks noChangeShapeType="1"/>
            </p:cNvSpPr>
            <p:nvPr/>
          </p:nvSpPr>
          <p:spPr bwMode="auto">
            <a:xfrm>
              <a:off x="1924051" y="4651375"/>
              <a:ext cx="610711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7"/>
            <p:cNvSpPr>
              <a:spLocks noChangeShapeType="1"/>
            </p:cNvSpPr>
            <p:nvPr/>
          </p:nvSpPr>
          <p:spPr bwMode="auto">
            <a:xfrm>
              <a:off x="2035176"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8"/>
            <p:cNvSpPr>
              <a:spLocks noChangeArrowheads="1"/>
            </p:cNvSpPr>
            <p:nvPr/>
          </p:nvSpPr>
          <p:spPr bwMode="auto">
            <a:xfrm>
              <a:off x="1838326"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Line 109"/>
            <p:cNvSpPr>
              <a:spLocks noChangeShapeType="1"/>
            </p:cNvSpPr>
            <p:nvPr/>
          </p:nvSpPr>
          <p:spPr bwMode="auto">
            <a:xfrm>
              <a:off x="2878138"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0"/>
            <p:cNvSpPr>
              <a:spLocks noChangeArrowheads="1"/>
            </p:cNvSpPr>
            <p:nvPr/>
          </p:nvSpPr>
          <p:spPr bwMode="auto">
            <a:xfrm>
              <a:off x="2682876"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Line 111"/>
            <p:cNvSpPr>
              <a:spLocks noChangeShapeType="1"/>
            </p:cNvSpPr>
            <p:nvPr/>
          </p:nvSpPr>
          <p:spPr bwMode="auto">
            <a:xfrm>
              <a:off x="3721101"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2"/>
            <p:cNvSpPr>
              <a:spLocks noChangeArrowheads="1"/>
            </p:cNvSpPr>
            <p:nvPr/>
          </p:nvSpPr>
          <p:spPr bwMode="auto">
            <a:xfrm>
              <a:off x="3525838"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Line 113"/>
            <p:cNvSpPr>
              <a:spLocks noChangeShapeType="1"/>
            </p:cNvSpPr>
            <p:nvPr/>
          </p:nvSpPr>
          <p:spPr bwMode="auto">
            <a:xfrm>
              <a:off x="4564063"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4"/>
            <p:cNvSpPr>
              <a:spLocks noChangeArrowheads="1"/>
            </p:cNvSpPr>
            <p:nvPr/>
          </p:nvSpPr>
          <p:spPr bwMode="auto">
            <a:xfrm>
              <a:off x="4368801"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 name="Line 115"/>
            <p:cNvSpPr>
              <a:spLocks noChangeShapeType="1"/>
            </p:cNvSpPr>
            <p:nvPr/>
          </p:nvSpPr>
          <p:spPr bwMode="auto">
            <a:xfrm>
              <a:off x="5407026"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6"/>
            <p:cNvSpPr>
              <a:spLocks noChangeArrowheads="1"/>
            </p:cNvSpPr>
            <p:nvPr/>
          </p:nvSpPr>
          <p:spPr bwMode="auto">
            <a:xfrm>
              <a:off x="5211764"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 name="Line 117"/>
            <p:cNvSpPr>
              <a:spLocks noChangeShapeType="1"/>
            </p:cNvSpPr>
            <p:nvPr/>
          </p:nvSpPr>
          <p:spPr bwMode="auto">
            <a:xfrm>
              <a:off x="6249988"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8"/>
            <p:cNvSpPr>
              <a:spLocks noChangeArrowheads="1"/>
            </p:cNvSpPr>
            <p:nvPr/>
          </p:nvSpPr>
          <p:spPr bwMode="auto">
            <a:xfrm>
              <a:off x="6054726" y="4757739"/>
              <a:ext cx="615100"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Line 119"/>
            <p:cNvSpPr>
              <a:spLocks noChangeShapeType="1"/>
            </p:cNvSpPr>
            <p:nvPr/>
          </p:nvSpPr>
          <p:spPr bwMode="auto">
            <a:xfrm>
              <a:off x="7094538" y="465137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0"/>
            <p:cNvSpPr>
              <a:spLocks noChangeArrowheads="1"/>
            </p:cNvSpPr>
            <p:nvPr/>
          </p:nvSpPr>
          <p:spPr bwMode="auto">
            <a:xfrm>
              <a:off x="6897688" y="4757739"/>
              <a:ext cx="63645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7" name="Rectangle 122"/>
            <p:cNvSpPr>
              <a:spLocks noChangeArrowheads="1"/>
            </p:cNvSpPr>
            <p:nvPr/>
          </p:nvSpPr>
          <p:spPr bwMode="auto">
            <a:xfrm>
              <a:off x="1783141" y="5212439"/>
              <a:ext cx="8069715" cy="343615"/>
            </a:xfrm>
            <a:prstGeom prst="rect">
              <a:avLst/>
            </a:prstGeom>
            <a:solidFill>
              <a:srgbClr val="FFFFFF"/>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64" name="Line 123"/>
            <p:cNvSpPr>
              <a:spLocks noChangeShapeType="1"/>
            </p:cNvSpPr>
            <p:nvPr/>
          </p:nvSpPr>
          <p:spPr bwMode="auto">
            <a:xfrm>
              <a:off x="2013706" y="5393862"/>
              <a:ext cx="663576" cy="0"/>
            </a:xfrm>
            <a:prstGeom prst="line">
              <a:avLst/>
            </a:prstGeom>
            <a:noFill/>
            <a:ln w="11">
              <a:solidFill>
                <a:srgbClr val="C1053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65" name="Oval 124"/>
            <p:cNvSpPr>
              <a:spLocks noChangeArrowheads="1"/>
            </p:cNvSpPr>
            <p:nvPr/>
          </p:nvSpPr>
          <p:spPr bwMode="auto">
            <a:xfrm>
              <a:off x="2244267" y="5333388"/>
              <a:ext cx="76201"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866" name="Line 125"/>
            <p:cNvSpPr>
              <a:spLocks noChangeShapeType="1"/>
            </p:cNvSpPr>
            <p:nvPr/>
          </p:nvSpPr>
          <p:spPr bwMode="auto">
            <a:xfrm>
              <a:off x="4434619" y="5393862"/>
              <a:ext cx="663576" cy="0"/>
            </a:xfrm>
            <a:prstGeom prst="line">
              <a:avLst/>
            </a:prstGeom>
            <a:noFill/>
            <a:ln w="28575">
              <a:solidFill>
                <a:srgbClr val="2D6D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868" name="Oval 126"/>
            <p:cNvSpPr>
              <a:spLocks noChangeArrowheads="1"/>
            </p:cNvSpPr>
            <p:nvPr/>
          </p:nvSpPr>
          <p:spPr bwMode="auto">
            <a:xfrm>
              <a:off x="4704263" y="5333388"/>
              <a:ext cx="76201"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36870" name="Oval 128"/>
            <p:cNvSpPr>
              <a:spLocks noChangeArrowheads="1"/>
            </p:cNvSpPr>
            <p:nvPr/>
          </p:nvSpPr>
          <p:spPr bwMode="auto">
            <a:xfrm flipH="1" flipV="1">
              <a:off x="7358749" y="5393862"/>
              <a:ext cx="73194" cy="38396"/>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36871" name="Rectangle 129"/>
            <p:cNvSpPr>
              <a:spLocks noChangeArrowheads="1"/>
            </p:cNvSpPr>
            <p:nvPr/>
          </p:nvSpPr>
          <p:spPr bwMode="auto">
            <a:xfrm>
              <a:off x="2820596" y="5272913"/>
              <a:ext cx="1498742"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pitchFamily="34" charset="0"/>
                  <a:cs typeface="Arial" pitchFamily="34" charset="0"/>
                </a:rPr>
                <a:t>Bruxelles</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2" name="Rectangle 130"/>
            <p:cNvSpPr>
              <a:spLocks noChangeArrowheads="1"/>
            </p:cNvSpPr>
            <p:nvPr/>
          </p:nvSpPr>
          <p:spPr bwMode="auto">
            <a:xfrm>
              <a:off x="5241591" y="5272914"/>
              <a:ext cx="4447054" cy="18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Flandre</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Wallonie</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3" name="Rectangle 131"/>
            <p:cNvSpPr>
              <a:spLocks noChangeArrowheads="1"/>
            </p:cNvSpPr>
            <p:nvPr/>
          </p:nvSpPr>
          <p:spPr bwMode="auto">
            <a:xfrm>
              <a:off x="4121151" y="5686425"/>
              <a:ext cx="104" cy="232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4" name="Rectangle 132"/>
            <p:cNvSpPr>
              <a:spLocks noChangeArrowheads="1"/>
            </p:cNvSpPr>
            <p:nvPr/>
          </p:nvSpPr>
          <p:spPr bwMode="auto">
            <a:xfrm>
              <a:off x="4848930" y="5696234"/>
              <a:ext cx="9716154" cy="3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A </a:t>
              </a:r>
              <a:r>
                <a:rPr kumimoji="0" lang="en-US" sz="2400" b="0" i="0" u="non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risque</a:t>
              </a:r>
              <a:r>
                <a:rPr kumimoji="0" lang="en-US" sz="2400" b="0" i="0" u="non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 </a:t>
              </a:r>
              <a:r>
                <a:rPr kumimoji="0" lang="en-US" sz="2400" b="0" i="0" u="non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Ulcère</a:t>
              </a:r>
              <a:r>
                <a:rPr kumimoji="0" lang="en-US" sz="2400" b="0" i="0" u="non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2400" b="0" i="0" u="non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ou</a:t>
              </a:r>
              <a:r>
                <a:rPr kumimoji="0" lang="en-US" sz="2400" b="0" i="0" u="non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Bypass </a:t>
              </a:r>
              <a:r>
                <a:rPr kumimoji="0" lang="en-US" sz="2400" b="0" i="0" u="non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ou</a:t>
              </a:r>
              <a:r>
                <a:rPr kumimoji="0" lang="en-US" sz="2400" b="0" i="0" u="non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amputation </a:t>
              </a:r>
            </a:p>
          </p:txBody>
        </p:sp>
        <p:sp>
          <p:nvSpPr>
            <p:cNvPr id="36875" name="Rectangle 133"/>
            <p:cNvSpPr>
              <a:spLocks noChangeArrowheads="1"/>
            </p:cNvSpPr>
            <p:nvPr/>
          </p:nvSpPr>
          <p:spPr bwMode="auto">
            <a:xfrm>
              <a:off x="1505762" y="1402557"/>
              <a:ext cx="13026828" cy="413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Population non à </a:t>
              </a:r>
              <a:r>
                <a:rPr kumimoji="0" lang="en-US" sz="3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risque</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3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pouls</a:t>
              </a:r>
              <a:r>
                <a:rPr kumimoji="0" lang="en-US" sz="3200" b="0" i="0" u="none" strike="noStrike" cap="none" normalizeH="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3200" b="0" i="0" u="none" strike="noStrike" cap="none" normalizeH="0" dirty="0" err="1" smtClean="0">
                  <a:ln>
                    <a:noFill/>
                  </a:ln>
                  <a:solidFill>
                    <a:schemeClr val="tx1"/>
                  </a:solidFill>
                  <a:effectLst>
                    <a:outerShdw blurRad="38100" dist="38100" dir="2700000" algn="tl">
                      <a:srgbClr val="000000">
                        <a:alpha val="43137"/>
                      </a:srgbClr>
                    </a:outerShdw>
                  </a:effectLst>
                  <a:latin typeface="+mn-lt"/>
                  <a:cs typeface="Arial" pitchFamily="34" charset="0"/>
                </a:rPr>
                <a:t>ou</a:t>
              </a:r>
              <a:r>
                <a:rPr kumimoji="0" lang="en-US" sz="3200" b="0" i="0" u="none" strike="noStrike" cap="none" normalizeH="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3200" b="0" i="0" u="none" strike="noStrike" cap="none" normalizeH="0" dirty="0" err="1" smtClean="0">
                  <a:ln>
                    <a:noFill/>
                  </a:ln>
                  <a:solidFill>
                    <a:schemeClr val="tx1"/>
                  </a:solidFill>
                  <a:effectLst>
                    <a:outerShdw blurRad="38100" dist="38100" dir="2700000" algn="tl">
                      <a:srgbClr val="000000">
                        <a:alpha val="43137"/>
                      </a:srgbClr>
                    </a:outerShdw>
                  </a:effectLst>
                  <a:latin typeface="+mn-lt"/>
                  <a:cs typeface="Arial" pitchFamily="34" charset="0"/>
                </a:rPr>
                <a:t>sensibilité</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p:txBody>
        </p:sp>
        <p:sp>
          <p:nvSpPr>
            <p:cNvPr id="36876" name="Rectangle 134"/>
            <p:cNvSpPr>
              <a:spLocks noChangeArrowheads="1"/>
            </p:cNvSpPr>
            <p:nvPr/>
          </p:nvSpPr>
          <p:spPr bwMode="auto">
            <a:xfrm>
              <a:off x="3400412" y="797814"/>
              <a:ext cx="9064304" cy="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rgbClr val="FFFF00"/>
                  </a:solidFill>
                  <a:effectLst>
                    <a:outerShdw blurRad="38100" dist="38100" dir="2700000" algn="tl">
                      <a:srgbClr val="000000">
                        <a:alpha val="43137"/>
                      </a:srgbClr>
                    </a:outerShdw>
                  </a:effectLst>
                  <a:latin typeface="+mn-lt"/>
                  <a:cs typeface="Arial" pitchFamily="34" charset="0"/>
                </a:rPr>
                <a:t> </a:t>
              </a:r>
              <a:r>
                <a:rPr kumimoji="0" lang="en-US" sz="3600" i="0" u="none" strike="noStrike" cap="none" normalizeH="0" baseline="0" dirty="0" err="1"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Diabétique</a:t>
              </a:r>
              <a:r>
                <a:rPr kumimoji="0" lang="en-US" sz="360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 Type 1 et 2</a:t>
              </a:r>
              <a:r>
                <a:rPr kumimoji="0" lang="en-US" sz="3600" i="0" u="none" strike="noStrike" cap="none" normalizeH="0" baseline="0" dirty="0" smtClean="0">
                  <a:ln>
                    <a:noFill/>
                  </a:ln>
                  <a:solidFill>
                    <a:srgbClr val="FFFF00"/>
                  </a:solidFill>
                  <a:effectLst>
                    <a:outerShdw blurRad="38100" dist="38100" dir="2700000" algn="tl">
                      <a:srgbClr val="000000">
                        <a:alpha val="43137"/>
                      </a:srgbClr>
                    </a:outerShdw>
                  </a:effectLst>
                  <a:latin typeface="+mn-lt"/>
                  <a:cs typeface="Arial" pitchFamily="34" charset="0"/>
                </a:rPr>
                <a:t>:</a:t>
              </a:r>
            </a:p>
          </p:txBody>
        </p:sp>
      </p:grpSp>
      <p:grpSp>
        <p:nvGrpSpPr>
          <p:cNvPr id="65" name="Group 5130"/>
          <p:cNvGrpSpPr/>
          <p:nvPr/>
        </p:nvGrpSpPr>
        <p:grpSpPr>
          <a:xfrm>
            <a:off x="27685" y="839118"/>
            <a:ext cx="9116315" cy="6190282"/>
            <a:chOff x="-6204694" y="1403352"/>
            <a:chExt cx="14344094" cy="5110162"/>
          </a:xfrm>
        </p:grpSpPr>
        <p:sp>
          <p:nvSpPr>
            <p:cNvPr id="66" name="AutoShape 69"/>
            <p:cNvSpPr>
              <a:spLocks noChangeAspect="1" noChangeArrowheads="1" noTextEdit="1"/>
            </p:cNvSpPr>
            <p:nvPr/>
          </p:nvSpPr>
          <p:spPr bwMode="auto">
            <a:xfrm>
              <a:off x="1058862" y="1403352"/>
              <a:ext cx="7024688" cy="511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73"/>
            <p:cNvSpPr>
              <a:spLocks noChangeArrowheads="1"/>
            </p:cNvSpPr>
            <p:nvPr/>
          </p:nvSpPr>
          <p:spPr bwMode="auto">
            <a:xfrm>
              <a:off x="1831577" y="2196738"/>
              <a:ext cx="6307823" cy="2567868"/>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4"/>
            <p:cNvSpPr>
              <a:spLocks noChangeShapeType="1"/>
            </p:cNvSpPr>
            <p:nvPr/>
          </p:nvSpPr>
          <p:spPr bwMode="auto">
            <a:xfrm>
              <a:off x="1831578" y="3861159"/>
              <a:ext cx="6105525"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75"/>
            <p:cNvSpPr>
              <a:spLocks noChangeShapeType="1"/>
            </p:cNvSpPr>
            <p:nvPr/>
          </p:nvSpPr>
          <p:spPr bwMode="auto">
            <a:xfrm>
              <a:off x="1795463" y="3473450"/>
              <a:ext cx="6105525"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76"/>
            <p:cNvSpPr>
              <a:spLocks noChangeShapeType="1"/>
            </p:cNvSpPr>
            <p:nvPr/>
          </p:nvSpPr>
          <p:spPr bwMode="auto">
            <a:xfrm>
              <a:off x="1795463" y="2873375"/>
              <a:ext cx="6105525"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7"/>
            <p:cNvSpPr>
              <a:spLocks/>
            </p:cNvSpPr>
            <p:nvPr/>
          </p:nvSpPr>
          <p:spPr bwMode="auto">
            <a:xfrm>
              <a:off x="4048125" y="3295650"/>
              <a:ext cx="3741738" cy="936625"/>
            </a:xfrm>
            <a:custGeom>
              <a:avLst/>
              <a:gdLst>
                <a:gd name="T0" fmla="*/ 0 w 879"/>
                <a:gd name="T1" fmla="*/ 21 h 220"/>
                <a:gd name="T2" fmla="*/ 318 w 879"/>
                <a:gd name="T3" fmla="*/ 0 h 220"/>
                <a:gd name="T4" fmla="*/ 553 w 879"/>
                <a:gd name="T5" fmla="*/ 66 h 220"/>
                <a:gd name="T6" fmla="*/ 879 w 879"/>
                <a:gd name="T7" fmla="*/ 220 h 220"/>
              </a:gdLst>
              <a:ahLst/>
              <a:cxnLst>
                <a:cxn ang="0">
                  <a:pos x="T0" y="T1"/>
                </a:cxn>
                <a:cxn ang="0">
                  <a:pos x="T2" y="T3"/>
                </a:cxn>
                <a:cxn ang="0">
                  <a:pos x="T4" y="T5"/>
                </a:cxn>
                <a:cxn ang="0">
                  <a:pos x="T6" y="T7"/>
                </a:cxn>
              </a:cxnLst>
              <a:rect l="0" t="0" r="r" b="b"/>
              <a:pathLst>
                <a:path w="879" h="220">
                  <a:moveTo>
                    <a:pt x="0" y="21"/>
                  </a:moveTo>
                  <a:lnTo>
                    <a:pt x="318" y="0"/>
                  </a:lnTo>
                  <a:lnTo>
                    <a:pt x="553" y="66"/>
                  </a:lnTo>
                  <a:lnTo>
                    <a:pt x="879" y="220"/>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Oval 78"/>
            <p:cNvSpPr>
              <a:spLocks noChangeArrowheads="1"/>
            </p:cNvSpPr>
            <p:nvPr/>
          </p:nvSpPr>
          <p:spPr bwMode="auto">
            <a:xfrm>
              <a:off x="4010025" y="334645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79"/>
            <p:cNvSpPr>
              <a:spLocks noChangeArrowheads="1"/>
            </p:cNvSpPr>
            <p:nvPr/>
          </p:nvSpPr>
          <p:spPr bwMode="auto">
            <a:xfrm>
              <a:off x="5362575" y="3257550"/>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80"/>
            <p:cNvSpPr>
              <a:spLocks noChangeArrowheads="1"/>
            </p:cNvSpPr>
            <p:nvPr/>
          </p:nvSpPr>
          <p:spPr bwMode="auto">
            <a:xfrm>
              <a:off x="6364288" y="3538538"/>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81"/>
            <p:cNvSpPr>
              <a:spLocks noChangeArrowheads="1"/>
            </p:cNvSpPr>
            <p:nvPr/>
          </p:nvSpPr>
          <p:spPr bwMode="auto">
            <a:xfrm>
              <a:off x="7751763" y="419417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2"/>
            <p:cNvSpPr>
              <a:spLocks/>
            </p:cNvSpPr>
            <p:nvPr/>
          </p:nvSpPr>
          <p:spPr bwMode="auto">
            <a:xfrm>
              <a:off x="4048125" y="2921000"/>
              <a:ext cx="3741738" cy="344487"/>
            </a:xfrm>
            <a:custGeom>
              <a:avLst/>
              <a:gdLst>
                <a:gd name="T0" fmla="*/ 0 w 879"/>
                <a:gd name="T1" fmla="*/ 0 h 81"/>
                <a:gd name="T2" fmla="*/ 318 w 879"/>
                <a:gd name="T3" fmla="*/ 27 h 81"/>
                <a:gd name="T4" fmla="*/ 553 w 879"/>
                <a:gd name="T5" fmla="*/ 47 h 81"/>
                <a:gd name="T6" fmla="*/ 879 w 879"/>
                <a:gd name="T7" fmla="*/ 81 h 81"/>
              </a:gdLst>
              <a:ahLst/>
              <a:cxnLst>
                <a:cxn ang="0">
                  <a:pos x="T0" y="T1"/>
                </a:cxn>
                <a:cxn ang="0">
                  <a:pos x="T2" y="T3"/>
                </a:cxn>
                <a:cxn ang="0">
                  <a:pos x="T4" y="T5"/>
                </a:cxn>
                <a:cxn ang="0">
                  <a:pos x="T6" y="T7"/>
                </a:cxn>
              </a:cxnLst>
              <a:rect l="0" t="0" r="r" b="b"/>
              <a:pathLst>
                <a:path w="879" h="81">
                  <a:moveTo>
                    <a:pt x="0" y="0"/>
                  </a:moveTo>
                  <a:lnTo>
                    <a:pt x="318" y="27"/>
                  </a:lnTo>
                  <a:lnTo>
                    <a:pt x="553" y="47"/>
                  </a:lnTo>
                  <a:lnTo>
                    <a:pt x="879" y="81"/>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Oval 83"/>
            <p:cNvSpPr>
              <a:spLocks noChangeArrowheads="1"/>
            </p:cNvSpPr>
            <p:nvPr/>
          </p:nvSpPr>
          <p:spPr bwMode="auto">
            <a:xfrm>
              <a:off x="4010025" y="2881313"/>
              <a:ext cx="76200" cy="77787"/>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84"/>
            <p:cNvSpPr>
              <a:spLocks noChangeArrowheads="1"/>
            </p:cNvSpPr>
            <p:nvPr/>
          </p:nvSpPr>
          <p:spPr bwMode="auto">
            <a:xfrm>
              <a:off x="5362575" y="2997200"/>
              <a:ext cx="77788"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85"/>
            <p:cNvSpPr>
              <a:spLocks noChangeArrowheads="1"/>
            </p:cNvSpPr>
            <p:nvPr/>
          </p:nvSpPr>
          <p:spPr bwMode="auto">
            <a:xfrm>
              <a:off x="6364288" y="308292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86"/>
            <p:cNvSpPr>
              <a:spLocks noChangeArrowheads="1"/>
            </p:cNvSpPr>
            <p:nvPr/>
          </p:nvSpPr>
          <p:spPr bwMode="auto">
            <a:xfrm>
              <a:off x="7751763" y="3227388"/>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7"/>
            <p:cNvSpPr>
              <a:spLocks/>
            </p:cNvSpPr>
            <p:nvPr/>
          </p:nvSpPr>
          <p:spPr bwMode="auto">
            <a:xfrm>
              <a:off x="4048125" y="2814638"/>
              <a:ext cx="3741738" cy="931862"/>
            </a:xfrm>
            <a:custGeom>
              <a:avLst/>
              <a:gdLst>
                <a:gd name="T0" fmla="*/ 0 w 879"/>
                <a:gd name="T1" fmla="*/ 0 h 219"/>
                <a:gd name="T2" fmla="*/ 318 w 879"/>
                <a:gd name="T3" fmla="*/ 70 h 219"/>
                <a:gd name="T4" fmla="*/ 553 w 879"/>
                <a:gd name="T5" fmla="*/ 36 h 219"/>
                <a:gd name="T6" fmla="*/ 879 w 879"/>
                <a:gd name="T7" fmla="*/ 219 h 219"/>
              </a:gdLst>
              <a:ahLst/>
              <a:cxnLst>
                <a:cxn ang="0">
                  <a:pos x="T0" y="T1"/>
                </a:cxn>
                <a:cxn ang="0">
                  <a:pos x="T2" y="T3"/>
                </a:cxn>
                <a:cxn ang="0">
                  <a:pos x="T4" y="T5"/>
                </a:cxn>
                <a:cxn ang="0">
                  <a:pos x="T6" y="T7"/>
                </a:cxn>
              </a:cxnLst>
              <a:rect l="0" t="0" r="r" b="b"/>
              <a:pathLst>
                <a:path w="879" h="219">
                  <a:moveTo>
                    <a:pt x="0" y="0"/>
                  </a:moveTo>
                  <a:lnTo>
                    <a:pt x="318" y="70"/>
                  </a:lnTo>
                  <a:lnTo>
                    <a:pt x="553" y="36"/>
                  </a:lnTo>
                  <a:lnTo>
                    <a:pt x="879" y="219"/>
                  </a:lnTo>
                </a:path>
              </a:pathLst>
            </a:custGeom>
            <a:noFill/>
            <a:ln w="28575">
              <a:solidFill>
                <a:srgbClr val="008BB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Oval 88"/>
            <p:cNvSpPr>
              <a:spLocks noChangeArrowheads="1"/>
            </p:cNvSpPr>
            <p:nvPr/>
          </p:nvSpPr>
          <p:spPr bwMode="auto">
            <a:xfrm>
              <a:off x="4010025" y="2774950"/>
              <a:ext cx="76200"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89"/>
            <p:cNvSpPr>
              <a:spLocks noChangeArrowheads="1"/>
            </p:cNvSpPr>
            <p:nvPr/>
          </p:nvSpPr>
          <p:spPr bwMode="auto">
            <a:xfrm>
              <a:off x="5362575" y="3073400"/>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90"/>
            <p:cNvSpPr>
              <a:spLocks noChangeArrowheads="1"/>
            </p:cNvSpPr>
            <p:nvPr/>
          </p:nvSpPr>
          <p:spPr bwMode="auto">
            <a:xfrm>
              <a:off x="6364288" y="2928938"/>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91"/>
            <p:cNvSpPr>
              <a:spLocks noChangeArrowheads="1"/>
            </p:cNvSpPr>
            <p:nvPr/>
          </p:nvSpPr>
          <p:spPr bwMode="auto">
            <a:xfrm>
              <a:off x="7751763" y="3708400"/>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92"/>
            <p:cNvSpPr>
              <a:spLocks noChangeShapeType="1"/>
            </p:cNvSpPr>
            <p:nvPr/>
          </p:nvSpPr>
          <p:spPr bwMode="auto">
            <a:xfrm flipV="1">
              <a:off x="1795463" y="2162175"/>
              <a:ext cx="0" cy="2627312"/>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3"/>
            <p:cNvSpPr>
              <a:spLocks noChangeShapeType="1"/>
            </p:cNvSpPr>
            <p:nvPr/>
          </p:nvSpPr>
          <p:spPr bwMode="auto">
            <a:xfrm flipH="1">
              <a:off x="1722438" y="46783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94"/>
            <p:cNvSpPr>
              <a:spLocks noChangeArrowheads="1"/>
            </p:cNvSpPr>
            <p:nvPr/>
          </p:nvSpPr>
          <p:spPr bwMode="auto">
            <a:xfrm rot="16200000">
              <a:off x="1524505" y="4457274"/>
              <a:ext cx="164089" cy="3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Line 95"/>
            <p:cNvSpPr>
              <a:spLocks noChangeShapeType="1"/>
            </p:cNvSpPr>
            <p:nvPr/>
          </p:nvSpPr>
          <p:spPr bwMode="auto">
            <a:xfrm flipH="1">
              <a:off x="1722438" y="40782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96"/>
            <p:cNvSpPr>
              <a:spLocks noChangeArrowheads="1"/>
            </p:cNvSpPr>
            <p:nvPr/>
          </p:nvSpPr>
          <p:spPr bwMode="auto">
            <a:xfrm rot="16200000">
              <a:off x="1524505" y="3857198"/>
              <a:ext cx="164089" cy="3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Line 97"/>
            <p:cNvSpPr>
              <a:spLocks noChangeShapeType="1"/>
            </p:cNvSpPr>
            <p:nvPr/>
          </p:nvSpPr>
          <p:spPr bwMode="auto">
            <a:xfrm flipH="1">
              <a:off x="1722438" y="34734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8"/>
            <p:cNvSpPr>
              <a:spLocks noChangeArrowheads="1"/>
            </p:cNvSpPr>
            <p:nvPr/>
          </p:nvSpPr>
          <p:spPr bwMode="auto">
            <a:xfrm rot="16200000">
              <a:off x="1524505" y="3252362"/>
              <a:ext cx="164089" cy="3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Line 99"/>
            <p:cNvSpPr>
              <a:spLocks noChangeShapeType="1"/>
            </p:cNvSpPr>
            <p:nvPr/>
          </p:nvSpPr>
          <p:spPr bwMode="auto">
            <a:xfrm flipH="1">
              <a:off x="1722438" y="28733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100"/>
            <p:cNvSpPr>
              <a:spLocks noChangeArrowheads="1"/>
            </p:cNvSpPr>
            <p:nvPr/>
          </p:nvSpPr>
          <p:spPr bwMode="auto">
            <a:xfrm rot="16200000">
              <a:off x="1526094" y="2652287"/>
              <a:ext cx="164089" cy="3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Line 101"/>
            <p:cNvSpPr>
              <a:spLocks noChangeShapeType="1"/>
            </p:cNvSpPr>
            <p:nvPr/>
          </p:nvSpPr>
          <p:spPr bwMode="auto">
            <a:xfrm flipH="1">
              <a:off x="1722438" y="22733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102"/>
            <p:cNvSpPr>
              <a:spLocks noChangeArrowheads="1"/>
            </p:cNvSpPr>
            <p:nvPr/>
          </p:nvSpPr>
          <p:spPr bwMode="auto">
            <a:xfrm rot="16200000">
              <a:off x="1484276" y="2042686"/>
              <a:ext cx="246134" cy="3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Line 104"/>
            <p:cNvSpPr>
              <a:spLocks noChangeShapeType="1"/>
            </p:cNvSpPr>
            <p:nvPr/>
          </p:nvSpPr>
          <p:spPr bwMode="auto">
            <a:xfrm>
              <a:off x="1831578" y="4812256"/>
              <a:ext cx="61055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05"/>
            <p:cNvSpPr>
              <a:spLocks noChangeShapeType="1"/>
            </p:cNvSpPr>
            <p:nvPr/>
          </p:nvSpPr>
          <p:spPr bwMode="auto">
            <a:xfrm>
              <a:off x="1906588"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6"/>
            <p:cNvSpPr>
              <a:spLocks noChangeArrowheads="1"/>
            </p:cNvSpPr>
            <p:nvPr/>
          </p:nvSpPr>
          <p:spPr bwMode="auto">
            <a:xfrm>
              <a:off x="1709738" y="4895850"/>
              <a:ext cx="625520"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normalizeH="0" baseline="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130" name="Line 107"/>
            <p:cNvSpPr>
              <a:spLocks noChangeShapeType="1"/>
            </p:cNvSpPr>
            <p:nvPr/>
          </p:nvSpPr>
          <p:spPr bwMode="auto">
            <a:xfrm>
              <a:off x="2749550"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08"/>
            <p:cNvSpPr>
              <a:spLocks noChangeArrowheads="1"/>
            </p:cNvSpPr>
            <p:nvPr/>
          </p:nvSpPr>
          <p:spPr bwMode="auto">
            <a:xfrm>
              <a:off x="2552700" y="4895850"/>
              <a:ext cx="387822"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Line 109"/>
            <p:cNvSpPr>
              <a:spLocks noChangeShapeType="1"/>
            </p:cNvSpPr>
            <p:nvPr/>
          </p:nvSpPr>
          <p:spPr bwMode="auto">
            <a:xfrm>
              <a:off x="3592513"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0"/>
            <p:cNvSpPr>
              <a:spLocks noChangeArrowheads="1"/>
            </p:cNvSpPr>
            <p:nvPr/>
          </p:nvSpPr>
          <p:spPr bwMode="auto">
            <a:xfrm>
              <a:off x="3395663" y="4895850"/>
              <a:ext cx="387822"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Line 111"/>
            <p:cNvSpPr>
              <a:spLocks noChangeShapeType="1"/>
            </p:cNvSpPr>
            <p:nvPr/>
          </p:nvSpPr>
          <p:spPr bwMode="auto">
            <a:xfrm>
              <a:off x="4435475"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2"/>
            <p:cNvSpPr>
              <a:spLocks noChangeArrowheads="1"/>
            </p:cNvSpPr>
            <p:nvPr/>
          </p:nvSpPr>
          <p:spPr bwMode="auto">
            <a:xfrm>
              <a:off x="4238625" y="4895850"/>
              <a:ext cx="625520"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Line 113"/>
            <p:cNvSpPr>
              <a:spLocks noChangeShapeType="1"/>
            </p:cNvSpPr>
            <p:nvPr/>
          </p:nvSpPr>
          <p:spPr bwMode="auto">
            <a:xfrm>
              <a:off x="5278438"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4"/>
            <p:cNvSpPr>
              <a:spLocks noChangeArrowheads="1"/>
            </p:cNvSpPr>
            <p:nvPr/>
          </p:nvSpPr>
          <p:spPr bwMode="auto">
            <a:xfrm>
              <a:off x="5081588" y="4895850"/>
              <a:ext cx="387822"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Line 115"/>
            <p:cNvSpPr>
              <a:spLocks noChangeShapeType="1"/>
            </p:cNvSpPr>
            <p:nvPr/>
          </p:nvSpPr>
          <p:spPr bwMode="auto">
            <a:xfrm>
              <a:off x="6121400"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6"/>
            <p:cNvSpPr>
              <a:spLocks noChangeArrowheads="1"/>
            </p:cNvSpPr>
            <p:nvPr/>
          </p:nvSpPr>
          <p:spPr bwMode="auto">
            <a:xfrm>
              <a:off x="5924550" y="4895850"/>
              <a:ext cx="374811"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Line 117"/>
            <p:cNvSpPr>
              <a:spLocks noChangeShapeType="1"/>
            </p:cNvSpPr>
            <p:nvPr/>
          </p:nvSpPr>
          <p:spPr bwMode="auto">
            <a:xfrm>
              <a:off x="6964363"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8"/>
            <p:cNvSpPr>
              <a:spLocks noChangeArrowheads="1"/>
            </p:cNvSpPr>
            <p:nvPr/>
          </p:nvSpPr>
          <p:spPr bwMode="auto">
            <a:xfrm>
              <a:off x="6767513" y="4895850"/>
              <a:ext cx="387822" cy="17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119"/>
            <p:cNvSpPr>
              <a:spLocks noChangeArrowheads="1"/>
            </p:cNvSpPr>
            <p:nvPr/>
          </p:nvSpPr>
          <p:spPr bwMode="auto">
            <a:xfrm>
              <a:off x="-6204694" y="4883609"/>
              <a:ext cx="1258604" cy="203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t>
              </a:r>
              <a:r>
                <a:rPr kumimoji="0" lang="en-US" sz="16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années</a:t>
              </a:r>
              <a:r>
                <a:rPr kumimoji="0" lang="en-US" sz="14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5" name="Line 127"/>
          <p:cNvSpPr>
            <a:spLocks noChangeShapeType="1"/>
          </p:cNvSpPr>
          <p:nvPr/>
        </p:nvSpPr>
        <p:spPr bwMode="auto">
          <a:xfrm>
            <a:off x="4067944" y="5805264"/>
            <a:ext cx="414487" cy="0"/>
          </a:xfrm>
          <a:prstGeom prst="line">
            <a:avLst/>
          </a:prstGeom>
          <a:noFill/>
          <a:ln w="28575">
            <a:solidFill>
              <a:srgbClr val="008BB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68732221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36"/>
          <p:cNvSpPr>
            <a:spLocks noChangeAspect="1" noChangeArrowheads="1" noTextEdit="1"/>
          </p:cNvSpPr>
          <p:nvPr/>
        </p:nvSpPr>
        <p:spPr bwMode="auto">
          <a:xfrm>
            <a:off x="858838" y="1268413"/>
            <a:ext cx="7424737"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92" name="Group 107"/>
          <p:cNvGrpSpPr/>
          <p:nvPr/>
        </p:nvGrpSpPr>
        <p:grpSpPr>
          <a:xfrm>
            <a:off x="212959" y="1343174"/>
            <a:ext cx="8679521" cy="5326186"/>
            <a:chOff x="408281" y="1196851"/>
            <a:chExt cx="14969438" cy="5326186"/>
          </a:xfrm>
        </p:grpSpPr>
        <p:sp>
          <p:nvSpPr>
            <p:cNvPr id="3" name="AutoShape 4"/>
            <p:cNvSpPr>
              <a:spLocks noChangeAspect="1" noChangeArrowheads="1" noTextEdit="1"/>
            </p:cNvSpPr>
            <p:nvPr/>
          </p:nvSpPr>
          <p:spPr bwMode="auto">
            <a:xfrm>
              <a:off x="971551" y="1412875"/>
              <a:ext cx="7026275" cy="511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1708150" y="2162175"/>
              <a:ext cx="6218101" cy="2627312"/>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9"/>
            <p:cNvSpPr>
              <a:spLocks noChangeShapeType="1"/>
            </p:cNvSpPr>
            <p:nvPr/>
          </p:nvSpPr>
          <p:spPr bwMode="auto">
            <a:xfrm>
              <a:off x="1708151" y="4078288"/>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1708151" y="3473450"/>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1"/>
            <p:cNvSpPr>
              <a:spLocks noChangeShapeType="1"/>
            </p:cNvSpPr>
            <p:nvPr/>
          </p:nvSpPr>
          <p:spPr bwMode="auto">
            <a:xfrm>
              <a:off x="1708151" y="2873375"/>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1708151" y="2273300"/>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3960813" y="2273300"/>
              <a:ext cx="3743325" cy="822325"/>
            </a:xfrm>
            <a:custGeom>
              <a:avLst/>
              <a:gdLst>
                <a:gd name="T0" fmla="*/ 0 w 879"/>
                <a:gd name="T1" fmla="*/ 49 h 193"/>
                <a:gd name="T2" fmla="*/ 318 w 879"/>
                <a:gd name="T3" fmla="*/ 0 h 193"/>
                <a:gd name="T4" fmla="*/ 553 w 879"/>
                <a:gd name="T5" fmla="*/ 109 h 193"/>
                <a:gd name="T6" fmla="*/ 879 w 879"/>
                <a:gd name="T7" fmla="*/ 193 h 193"/>
              </a:gdLst>
              <a:ahLst/>
              <a:cxnLst>
                <a:cxn ang="0">
                  <a:pos x="T0" y="T1"/>
                </a:cxn>
                <a:cxn ang="0">
                  <a:pos x="T2" y="T3"/>
                </a:cxn>
                <a:cxn ang="0">
                  <a:pos x="T4" y="T5"/>
                </a:cxn>
                <a:cxn ang="0">
                  <a:pos x="T6" y="T7"/>
                </a:cxn>
              </a:cxnLst>
              <a:rect l="0" t="0" r="r" b="b"/>
              <a:pathLst>
                <a:path w="879" h="193">
                  <a:moveTo>
                    <a:pt x="0" y="49"/>
                  </a:moveTo>
                  <a:lnTo>
                    <a:pt x="318" y="0"/>
                  </a:lnTo>
                  <a:lnTo>
                    <a:pt x="553" y="109"/>
                  </a:lnTo>
                  <a:lnTo>
                    <a:pt x="879" y="193"/>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3922713" y="2443163"/>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5"/>
            <p:cNvSpPr>
              <a:spLocks noChangeArrowheads="1"/>
            </p:cNvSpPr>
            <p:nvPr/>
          </p:nvSpPr>
          <p:spPr bwMode="auto">
            <a:xfrm>
              <a:off x="5276851" y="22352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6"/>
            <p:cNvSpPr>
              <a:spLocks noChangeArrowheads="1"/>
            </p:cNvSpPr>
            <p:nvPr/>
          </p:nvSpPr>
          <p:spPr bwMode="auto">
            <a:xfrm>
              <a:off x="6276976" y="2698750"/>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7"/>
            <p:cNvSpPr>
              <a:spLocks noChangeArrowheads="1"/>
            </p:cNvSpPr>
            <p:nvPr/>
          </p:nvSpPr>
          <p:spPr bwMode="auto">
            <a:xfrm>
              <a:off x="7666038" y="3055938"/>
              <a:ext cx="76200" cy="77787"/>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3960813" y="2665413"/>
              <a:ext cx="3743325" cy="600075"/>
            </a:xfrm>
            <a:custGeom>
              <a:avLst/>
              <a:gdLst>
                <a:gd name="T0" fmla="*/ 0 w 879"/>
                <a:gd name="T1" fmla="*/ 90 h 141"/>
                <a:gd name="T2" fmla="*/ 318 w 879"/>
                <a:gd name="T3" fmla="*/ 141 h 141"/>
                <a:gd name="T4" fmla="*/ 553 w 879"/>
                <a:gd name="T5" fmla="*/ 73 h 141"/>
                <a:gd name="T6" fmla="*/ 879 w 879"/>
                <a:gd name="T7" fmla="*/ 0 h 141"/>
              </a:gdLst>
              <a:ahLst/>
              <a:cxnLst>
                <a:cxn ang="0">
                  <a:pos x="T0" y="T1"/>
                </a:cxn>
                <a:cxn ang="0">
                  <a:pos x="T2" y="T3"/>
                </a:cxn>
                <a:cxn ang="0">
                  <a:pos x="T4" y="T5"/>
                </a:cxn>
                <a:cxn ang="0">
                  <a:pos x="T6" y="T7"/>
                </a:cxn>
              </a:cxnLst>
              <a:rect l="0" t="0" r="r" b="b"/>
              <a:pathLst>
                <a:path w="879" h="141">
                  <a:moveTo>
                    <a:pt x="0" y="90"/>
                  </a:moveTo>
                  <a:lnTo>
                    <a:pt x="318" y="141"/>
                  </a:lnTo>
                  <a:lnTo>
                    <a:pt x="553" y="73"/>
                  </a:lnTo>
                  <a:lnTo>
                    <a:pt x="879" y="0"/>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19"/>
            <p:cNvSpPr>
              <a:spLocks noChangeArrowheads="1"/>
            </p:cNvSpPr>
            <p:nvPr/>
          </p:nvSpPr>
          <p:spPr bwMode="auto">
            <a:xfrm>
              <a:off x="3922713" y="3009900"/>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20"/>
            <p:cNvSpPr>
              <a:spLocks noChangeArrowheads="1"/>
            </p:cNvSpPr>
            <p:nvPr/>
          </p:nvSpPr>
          <p:spPr bwMode="auto">
            <a:xfrm>
              <a:off x="5276851" y="3227388"/>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1"/>
            <p:cNvSpPr>
              <a:spLocks noChangeArrowheads="1"/>
            </p:cNvSpPr>
            <p:nvPr/>
          </p:nvSpPr>
          <p:spPr bwMode="auto">
            <a:xfrm>
              <a:off x="6276976" y="2936875"/>
              <a:ext cx="77788" cy="77787"/>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2"/>
            <p:cNvSpPr>
              <a:spLocks noChangeArrowheads="1"/>
            </p:cNvSpPr>
            <p:nvPr/>
          </p:nvSpPr>
          <p:spPr bwMode="auto">
            <a:xfrm>
              <a:off x="7666038" y="2627313"/>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p:nvSpPr>
          <p:spPr bwMode="auto">
            <a:xfrm>
              <a:off x="3960813" y="2425700"/>
              <a:ext cx="3743325" cy="796925"/>
            </a:xfrm>
            <a:custGeom>
              <a:avLst/>
              <a:gdLst>
                <a:gd name="T0" fmla="*/ 0 w 879"/>
                <a:gd name="T1" fmla="*/ 0 h 187"/>
                <a:gd name="T2" fmla="*/ 318 w 879"/>
                <a:gd name="T3" fmla="*/ 23 h 187"/>
                <a:gd name="T4" fmla="*/ 553 w 879"/>
                <a:gd name="T5" fmla="*/ 128 h 187"/>
                <a:gd name="T6" fmla="*/ 879 w 879"/>
                <a:gd name="T7" fmla="*/ 187 h 187"/>
              </a:gdLst>
              <a:ahLst/>
              <a:cxnLst>
                <a:cxn ang="0">
                  <a:pos x="T0" y="T1"/>
                </a:cxn>
                <a:cxn ang="0">
                  <a:pos x="T2" y="T3"/>
                </a:cxn>
                <a:cxn ang="0">
                  <a:pos x="T4" y="T5"/>
                </a:cxn>
                <a:cxn ang="0">
                  <a:pos x="T6" y="T7"/>
                </a:cxn>
              </a:cxnLst>
              <a:rect l="0" t="0" r="r" b="b"/>
              <a:pathLst>
                <a:path w="879" h="187">
                  <a:moveTo>
                    <a:pt x="0" y="0"/>
                  </a:moveTo>
                  <a:lnTo>
                    <a:pt x="318" y="23"/>
                  </a:lnTo>
                  <a:lnTo>
                    <a:pt x="553" y="128"/>
                  </a:lnTo>
                  <a:lnTo>
                    <a:pt x="879" y="187"/>
                  </a:lnTo>
                </a:path>
              </a:pathLst>
            </a:custGeom>
            <a:noFill/>
            <a:ln w="28575">
              <a:solidFill>
                <a:srgbClr val="008BB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24"/>
            <p:cNvSpPr>
              <a:spLocks noChangeArrowheads="1"/>
            </p:cNvSpPr>
            <p:nvPr/>
          </p:nvSpPr>
          <p:spPr bwMode="auto">
            <a:xfrm>
              <a:off x="3922713" y="2387600"/>
              <a:ext cx="76200"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5"/>
            <p:cNvSpPr>
              <a:spLocks noChangeArrowheads="1"/>
            </p:cNvSpPr>
            <p:nvPr/>
          </p:nvSpPr>
          <p:spPr bwMode="auto">
            <a:xfrm>
              <a:off x="5276851" y="2486025"/>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6"/>
            <p:cNvSpPr>
              <a:spLocks noChangeArrowheads="1"/>
            </p:cNvSpPr>
            <p:nvPr/>
          </p:nvSpPr>
          <p:spPr bwMode="auto">
            <a:xfrm>
              <a:off x="6276976" y="2933700"/>
              <a:ext cx="77788"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7"/>
            <p:cNvSpPr>
              <a:spLocks noChangeArrowheads="1"/>
            </p:cNvSpPr>
            <p:nvPr/>
          </p:nvSpPr>
          <p:spPr bwMode="auto">
            <a:xfrm>
              <a:off x="7666038" y="3184525"/>
              <a:ext cx="76200" cy="76200"/>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8"/>
            <p:cNvSpPr>
              <a:spLocks noChangeShapeType="1"/>
            </p:cNvSpPr>
            <p:nvPr/>
          </p:nvSpPr>
          <p:spPr bwMode="auto">
            <a:xfrm flipV="1">
              <a:off x="1708151" y="2162175"/>
              <a:ext cx="0" cy="2627312"/>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9"/>
            <p:cNvSpPr>
              <a:spLocks noChangeShapeType="1"/>
            </p:cNvSpPr>
            <p:nvPr/>
          </p:nvSpPr>
          <p:spPr bwMode="auto">
            <a:xfrm flipH="1">
              <a:off x="1635126" y="46783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30"/>
            <p:cNvSpPr>
              <a:spLocks noChangeArrowheads="1"/>
            </p:cNvSpPr>
            <p:nvPr/>
          </p:nvSpPr>
          <p:spPr bwMode="auto">
            <a:xfrm rot="16200000">
              <a:off x="1419852" y="4440982"/>
              <a:ext cx="198772" cy="371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31"/>
            <p:cNvSpPr>
              <a:spLocks noChangeShapeType="1"/>
            </p:cNvSpPr>
            <p:nvPr/>
          </p:nvSpPr>
          <p:spPr bwMode="auto">
            <a:xfrm flipH="1">
              <a:off x="1635126" y="40782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32"/>
            <p:cNvSpPr>
              <a:spLocks noChangeArrowheads="1"/>
            </p:cNvSpPr>
            <p:nvPr/>
          </p:nvSpPr>
          <p:spPr bwMode="auto">
            <a:xfrm rot="16200000">
              <a:off x="1419852" y="3840907"/>
              <a:ext cx="198772" cy="371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H="1">
              <a:off x="1635126" y="34734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4"/>
            <p:cNvSpPr>
              <a:spLocks noChangeArrowheads="1"/>
            </p:cNvSpPr>
            <p:nvPr/>
          </p:nvSpPr>
          <p:spPr bwMode="auto">
            <a:xfrm rot="16200000">
              <a:off x="1419852" y="3236070"/>
              <a:ext cx="198772" cy="371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Line 35"/>
            <p:cNvSpPr>
              <a:spLocks noChangeShapeType="1"/>
            </p:cNvSpPr>
            <p:nvPr/>
          </p:nvSpPr>
          <p:spPr bwMode="auto">
            <a:xfrm flipH="1">
              <a:off x="1635126" y="28733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36"/>
            <p:cNvSpPr>
              <a:spLocks noChangeArrowheads="1"/>
            </p:cNvSpPr>
            <p:nvPr/>
          </p:nvSpPr>
          <p:spPr bwMode="auto">
            <a:xfrm rot="16200000">
              <a:off x="1421439" y="2635995"/>
              <a:ext cx="198772" cy="371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Line 37"/>
            <p:cNvSpPr>
              <a:spLocks noChangeShapeType="1"/>
            </p:cNvSpPr>
            <p:nvPr/>
          </p:nvSpPr>
          <p:spPr bwMode="auto">
            <a:xfrm flipH="1">
              <a:off x="1635126" y="22733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38"/>
            <p:cNvSpPr>
              <a:spLocks noChangeArrowheads="1"/>
            </p:cNvSpPr>
            <p:nvPr/>
          </p:nvSpPr>
          <p:spPr bwMode="auto">
            <a:xfrm rot="16200000">
              <a:off x="1370951" y="2026395"/>
              <a:ext cx="298159" cy="371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39"/>
            <p:cNvSpPr>
              <a:spLocks noChangeArrowheads="1"/>
            </p:cNvSpPr>
            <p:nvPr/>
          </p:nvSpPr>
          <p:spPr bwMode="auto">
            <a:xfrm rot="16200000">
              <a:off x="-353850" y="2892679"/>
              <a:ext cx="2161243"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Patients (%)</a:t>
              </a:r>
            </a:p>
          </p:txBody>
        </p:sp>
        <p:sp>
          <p:nvSpPr>
            <p:cNvPr id="70" name="Line 40"/>
            <p:cNvSpPr>
              <a:spLocks noChangeShapeType="1"/>
            </p:cNvSpPr>
            <p:nvPr/>
          </p:nvSpPr>
          <p:spPr bwMode="auto">
            <a:xfrm>
              <a:off x="1708151" y="4789488"/>
              <a:ext cx="610711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41"/>
            <p:cNvSpPr>
              <a:spLocks noChangeShapeType="1"/>
            </p:cNvSpPr>
            <p:nvPr/>
          </p:nvSpPr>
          <p:spPr bwMode="auto">
            <a:xfrm>
              <a:off x="1819276"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42"/>
            <p:cNvSpPr>
              <a:spLocks noChangeArrowheads="1"/>
            </p:cNvSpPr>
            <p:nvPr/>
          </p:nvSpPr>
          <p:spPr bwMode="auto">
            <a:xfrm>
              <a:off x="1622426"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Line 43"/>
            <p:cNvSpPr>
              <a:spLocks noChangeShapeType="1"/>
            </p:cNvSpPr>
            <p:nvPr/>
          </p:nvSpPr>
          <p:spPr bwMode="auto">
            <a:xfrm>
              <a:off x="2662238"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4"/>
            <p:cNvSpPr>
              <a:spLocks noChangeArrowheads="1"/>
            </p:cNvSpPr>
            <p:nvPr/>
          </p:nvSpPr>
          <p:spPr bwMode="auto">
            <a:xfrm>
              <a:off x="2466975"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Line 45"/>
            <p:cNvSpPr>
              <a:spLocks noChangeShapeType="1"/>
            </p:cNvSpPr>
            <p:nvPr/>
          </p:nvSpPr>
          <p:spPr bwMode="auto">
            <a:xfrm>
              <a:off x="3505201"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6"/>
            <p:cNvSpPr>
              <a:spLocks noChangeArrowheads="1"/>
            </p:cNvSpPr>
            <p:nvPr/>
          </p:nvSpPr>
          <p:spPr bwMode="auto">
            <a:xfrm>
              <a:off x="3309937"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Line 47"/>
            <p:cNvSpPr>
              <a:spLocks noChangeShapeType="1"/>
            </p:cNvSpPr>
            <p:nvPr/>
          </p:nvSpPr>
          <p:spPr bwMode="auto">
            <a:xfrm>
              <a:off x="4348163"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48"/>
            <p:cNvSpPr>
              <a:spLocks noChangeArrowheads="1"/>
            </p:cNvSpPr>
            <p:nvPr/>
          </p:nvSpPr>
          <p:spPr bwMode="auto">
            <a:xfrm>
              <a:off x="4152901"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Line 49"/>
            <p:cNvSpPr>
              <a:spLocks noChangeShapeType="1"/>
            </p:cNvSpPr>
            <p:nvPr/>
          </p:nvSpPr>
          <p:spPr bwMode="auto">
            <a:xfrm>
              <a:off x="5191126"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50"/>
            <p:cNvSpPr>
              <a:spLocks noChangeArrowheads="1"/>
            </p:cNvSpPr>
            <p:nvPr/>
          </p:nvSpPr>
          <p:spPr bwMode="auto">
            <a:xfrm>
              <a:off x="4995863"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Line 51"/>
            <p:cNvSpPr>
              <a:spLocks noChangeShapeType="1"/>
            </p:cNvSpPr>
            <p:nvPr/>
          </p:nvSpPr>
          <p:spPr bwMode="auto">
            <a:xfrm>
              <a:off x="6034088"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52"/>
            <p:cNvSpPr>
              <a:spLocks noChangeArrowheads="1"/>
            </p:cNvSpPr>
            <p:nvPr/>
          </p:nvSpPr>
          <p:spPr bwMode="auto">
            <a:xfrm>
              <a:off x="5838826" y="4895850"/>
              <a:ext cx="6626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Line 53"/>
            <p:cNvSpPr>
              <a:spLocks noChangeShapeType="1"/>
            </p:cNvSpPr>
            <p:nvPr/>
          </p:nvSpPr>
          <p:spPr bwMode="auto">
            <a:xfrm>
              <a:off x="6878638" y="47894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54"/>
            <p:cNvSpPr>
              <a:spLocks noChangeArrowheads="1"/>
            </p:cNvSpPr>
            <p:nvPr/>
          </p:nvSpPr>
          <p:spPr bwMode="auto">
            <a:xfrm>
              <a:off x="6681788" y="4895850"/>
              <a:ext cx="6856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56"/>
            <p:cNvSpPr>
              <a:spLocks noChangeArrowheads="1"/>
            </p:cNvSpPr>
            <p:nvPr/>
          </p:nvSpPr>
          <p:spPr bwMode="auto">
            <a:xfrm>
              <a:off x="1194661" y="5500688"/>
              <a:ext cx="8718649" cy="376683"/>
            </a:xfrm>
            <a:prstGeom prst="rect">
              <a:avLst/>
            </a:prstGeom>
            <a:solidFill>
              <a:srgbClr val="FFFFFF"/>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57"/>
            <p:cNvSpPr>
              <a:spLocks noChangeShapeType="1"/>
            </p:cNvSpPr>
            <p:nvPr/>
          </p:nvSpPr>
          <p:spPr bwMode="auto">
            <a:xfrm>
              <a:off x="1716697" y="5661347"/>
              <a:ext cx="663574" cy="0"/>
            </a:xfrm>
            <a:prstGeom prst="line">
              <a:avLst/>
            </a:prstGeom>
            <a:noFill/>
            <a:ln w="28575">
              <a:solidFill>
                <a:srgbClr val="C1053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58"/>
            <p:cNvSpPr>
              <a:spLocks noChangeArrowheads="1"/>
            </p:cNvSpPr>
            <p:nvPr/>
          </p:nvSpPr>
          <p:spPr bwMode="auto">
            <a:xfrm>
              <a:off x="2013070" y="5589339"/>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59"/>
            <p:cNvSpPr>
              <a:spLocks noChangeShapeType="1"/>
            </p:cNvSpPr>
            <p:nvPr/>
          </p:nvSpPr>
          <p:spPr bwMode="auto">
            <a:xfrm>
              <a:off x="4200519" y="5661347"/>
              <a:ext cx="663574" cy="0"/>
            </a:xfrm>
            <a:prstGeom prst="line">
              <a:avLst/>
            </a:prstGeom>
            <a:noFill/>
            <a:ln w="28575">
              <a:solidFill>
                <a:srgbClr val="2D6D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60"/>
            <p:cNvSpPr>
              <a:spLocks noChangeArrowheads="1"/>
            </p:cNvSpPr>
            <p:nvPr/>
          </p:nvSpPr>
          <p:spPr bwMode="auto">
            <a:xfrm>
              <a:off x="4448901" y="5589339"/>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91" name="Line 61"/>
            <p:cNvSpPr>
              <a:spLocks noChangeShapeType="1"/>
            </p:cNvSpPr>
            <p:nvPr/>
          </p:nvSpPr>
          <p:spPr bwMode="auto">
            <a:xfrm>
              <a:off x="6684341" y="5661347"/>
              <a:ext cx="663574" cy="0"/>
            </a:xfrm>
            <a:prstGeom prst="line">
              <a:avLst/>
            </a:prstGeom>
            <a:noFill/>
            <a:ln w="28575">
              <a:solidFill>
                <a:srgbClr val="008BB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3"/>
            <p:cNvSpPr>
              <a:spLocks noChangeArrowheads="1"/>
            </p:cNvSpPr>
            <p:nvPr/>
          </p:nvSpPr>
          <p:spPr bwMode="auto">
            <a:xfrm>
              <a:off x="2461844" y="5573713"/>
              <a:ext cx="928688"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Bruxelles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64"/>
            <p:cNvSpPr>
              <a:spLocks noChangeArrowheads="1"/>
            </p:cNvSpPr>
            <p:nvPr/>
          </p:nvSpPr>
          <p:spPr bwMode="auto">
            <a:xfrm>
              <a:off x="5194048" y="5374476"/>
              <a:ext cx="111772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Flandre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65"/>
            <p:cNvSpPr>
              <a:spLocks noChangeArrowheads="1"/>
            </p:cNvSpPr>
            <p:nvPr/>
          </p:nvSpPr>
          <p:spPr bwMode="auto">
            <a:xfrm>
              <a:off x="7802061" y="5549776"/>
              <a:ext cx="881062"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Wallonie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67"/>
            <p:cNvSpPr>
              <a:spLocks noChangeArrowheads="1"/>
            </p:cNvSpPr>
            <p:nvPr/>
          </p:nvSpPr>
          <p:spPr bwMode="auto">
            <a:xfrm>
              <a:off x="1716697" y="1196851"/>
              <a:ext cx="1366102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l" eaLnBrk="1" hangingPunct="1"/>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Population à </a:t>
              </a:r>
              <a:r>
                <a:rPr kumimoji="0" lang="en-US" sz="3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pitchFamily="34" charset="0"/>
                </a:rPr>
                <a:t>risque</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pouls</a:t>
              </a:r>
              <a:r>
                <a:rPr lang="en-US" sz="3200" b="0" dirty="0" smtClean="0">
                  <a:solidFill>
                    <a:schemeClr val="tx1"/>
                  </a:solidFill>
                  <a:effectLst>
                    <a:outerShdw blurRad="38100" dist="38100" dir="2700000" algn="tl">
                      <a:srgbClr val="000000">
                        <a:alpha val="43137"/>
                      </a:srgbClr>
                    </a:outerShdw>
                  </a:effectLst>
                  <a:latin typeface="+mn-lt"/>
                  <a:cs typeface="Arial" pitchFamily="34" charset="0"/>
                </a:rPr>
                <a:t>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3200" b="0" dirty="0" smtClean="0">
                  <a:solidFill>
                    <a:schemeClr val="tx1"/>
                  </a:solidFill>
                  <a:effectLst>
                    <a:outerShdw blurRad="38100" dist="38100" dir="2700000" algn="tl">
                      <a:srgbClr val="000000">
                        <a:alpha val="43137"/>
                      </a:srgbClr>
                    </a:outerShdw>
                  </a:effectLst>
                  <a:latin typeface="+mn-lt"/>
                  <a:cs typeface="Arial" pitchFamily="34" charset="0"/>
                </a:rPr>
                <a:t>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sensibilité</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p:txBody>
        </p:sp>
      </p:grpSp>
      <p:sp>
        <p:nvSpPr>
          <p:cNvPr id="106" name="Rectangle 132"/>
          <p:cNvSpPr>
            <a:spLocks noChangeArrowheads="1"/>
          </p:cNvSpPr>
          <p:nvPr/>
        </p:nvSpPr>
        <p:spPr bwMode="auto">
          <a:xfrm>
            <a:off x="2267744" y="6093296"/>
            <a:ext cx="6397567"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eaLnBrk="1" hangingPunct="1"/>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A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risque</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Ulcère</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Bypass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amputation</a:t>
            </a:r>
            <a:r>
              <a:rPr lang="en-US" sz="2000" b="0" dirty="0" smtClean="0">
                <a:solidFill>
                  <a:schemeClr val="tx1"/>
                </a:solidFill>
                <a:effectLst>
                  <a:outerShdw blurRad="38100" dist="38100" dir="2700000" algn="tl">
                    <a:srgbClr val="000000">
                      <a:alpha val="43137"/>
                    </a:srgbClr>
                  </a:outerShdw>
                </a:effectLst>
                <a:latin typeface="+mn-lt"/>
                <a:cs typeface="Arial" pitchFamily="34" charset="0"/>
              </a:rPr>
              <a:t> </a:t>
            </a:r>
          </a:p>
          <a:p>
            <a:pPr lvl="0" algn="l" eaLnBrk="1" hangingPunct="1"/>
            <a:endParaRPr lang="en-US" sz="1100" b="0" dirty="0" smtClean="0">
              <a:solidFill>
                <a:schemeClr val="tx1"/>
              </a:solidFill>
              <a:effectLst>
                <a:outerShdw blurRad="38100" dist="38100" dir="2700000" algn="tl">
                  <a:srgbClr val="000000">
                    <a:alpha val="43137"/>
                  </a:srgbClr>
                </a:outerShdw>
              </a:effectLst>
              <a:latin typeface="AR BONNIE" pitchFamily="2" charset="0"/>
              <a:cs typeface="Arial" pitchFamily="34" charset="0"/>
            </a:endParaRPr>
          </a:p>
        </p:txBody>
      </p:sp>
      <p:sp>
        <p:nvSpPr>
          <p:cNvPr id="107" name="Rectangle 134"/>
          <p:cNvSpPr>
            <a:spLocks noChangeArrowheads="1"/>
          </p:cNvSpPr>
          <p:nvPr/>
        </p:nvSpPr>
        <p:spPr bwMode="auto">
          <a:xfrm>
            <a:off x="1810433" y="548680"/>
            <a:ext cx="5732339"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rgbClr val="FFFF00"/>
                </a:solidFill>
                <a:effectLst>
                  <a:outerShdw blurRad="38100" dist="38100" dir="2700000" algn="tl">
                    <a:srgbClr val="000000">
                      <a:alpha val="43137"/>
                    </a:srgbClr>
                  </a:outerShdw>
                </a:effectLst>
                <a:latin typeface="+mn-lt"/>
                <a:cs typeface="Arial" pitchFamily="34" charset="0"/>
              </a:rPr>
              <a:t> </a:t>
            </a:r>
            <a:r>
              <a:rPr kumimoji="0" lang="en-US" sz="3600" i="0" u="none" strike="noStrike" cap="none" normalizeH="0" baseline="0" dirty="0" err="1"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Diabétique</a:t>
            </a:r>
            <a:r>
              <a:rPr kumimoji="0" lang="en-US" sz="360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 Type 1 et 2</a:t>
            </a:r>
            <a:r>
              <a:rPr kumimoji="0" lang="en-US" sz="3600" i="0" u="none" strike="noStrike" cap="none" normalizeH="0" baseline="0" dirty="0" smtClean="0">
                <a:ln>
                  <a:noFill/>
                </a:ln>
                <a:solidFill>
                  <a:srgbClr val="FFFF00"/>
                </a:solidFill>
                <a:effectLst>
                  <a:outerShdw blurRad="38100" dist="38100" dir="2700000" algn="tl">
                    <a:srgbClr val="000000">
                      <a:alpha val="43137"/>
                    </a:srgbClr>
                  </a:outerShdw>
                </a:effectLst>
                <a:latin typeface="+mn-lt"/>
                <a:cs typeface="Arial" pitchFamily="34" charset="0"/>
              </a:rPr>
              <a:t> </a:t>
            </a:r>
            <a:r>
              <a:rPr kumimoji="0" lang="en-US" sz="2000" b="0" i="0" u="none" strike="noStrike" cap="none" normalizeH="0" baseline="0" dirty="0" smtClean="0">
                <a:ln>
                  <a:noFill/>
                </a:ln>
                <a:solidFill>
                  <a:srgbClr val="1E2D53"/>
                </a:solidFill>
                <a:effectLst/>
                <a:latin typeface="Arial" pitchFamily="34" charset="0"/>
                <a:cs typeface="Arial" pitchFamily="34" charset="0"/>
              </a:rPr>
              <a:t>:</a:t>
            </a:r>
            <a:br>
              <a:rPr kumimoji="0" lang="en-US" sz="2000" b="0" i="0" u="none" strike="noStrike" cap="none" normalizeH="0" baseline="0" dirty="0" smtClean="0">
                <a:ln>
                  <a:noFill/>
                </a:ln>
                <a:solidFill>
                  <a:srgbClr val="1E2D53"/>
                </a:solidFill>
                <a:effectLst/>
                <a:latin typeface="Arial" pitchFamily="34" charset="0"/>
                <a:cs typeface="Arial" pitchFamily="34" charset="0"/>
              </a:rPr>
            </a:br>
            <a:endParaRPr kumimoji="0" lang="en-US" sz="100" b="0" i="0" u="none" strike="noStrike" cap="none" normalizeH="0" baseline="0" dirty="0" smtClean="0">
              <a:ln>
                <a:noFill/>
              </a:ln>
              <a:solidFill>
                <a:srgbClr val="1E2D53"/>
              </a:solidFill>
              <a:effectLst/>
              <a:latin typeface="Arial" pitchFamily="34" charset="0"/>
              <a:cs typeface="Arial" pitchFamily="34" charset="0"/>
            </a:endParaRPr>
          </a:p>
        </p:txBody>
      </p:sp>
      <p:grpSp>
        <p:nvGrpSpPr>
          <p:cNvPr id="93" name="Group 7209"/>
          <p:cNvGrpSpPr/>
          <p:nvPr/>
        </p:nvGrpSpPr>
        <p:grpSpPr>
          <a:xfrm>
            <a:off x="18067" y="1556792"/>
            <a:ext cx="9090436" cy="5110162"/>
            <a:chOff x="-6714287" y="1196975"/>
            <a:chExt cx="14783550" cy="5110162"/>
          </a:xfrm>
        </p:grpSpPr>
        <p:sp>
          <p:nvSpPr>
            <p:cNvPr id="94" name="AutoShape 4"/>
            <p:cNvSpPr>
              <a:spLocks noChangeAspect="1" noChangeArrowheads="1" noTextEdit="1"/>
            </p:cNvSpPr>
            <p:nvPr/>
          </p:nvSpPr>
          <p:spPr bwMode="auto">
            <a:xfrm>
              <a:off x="1042988" y="1196975"/>
              <a:ext cx="7026275" cy="511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
            <p:cNvSpPr>
              <a:spLocks noChangeArrowheads="1"/>
            </p:cNvSpPr>
            <p:nvPr/>
          </p:nvSpPr>
          <p:spPr bwMode="auto">
            <a:xfrm>
              <a:off x="1779588" y="1946275"/>
              <a:ext cx="6107113" cy="2627312"/>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9"/>
            <p:cNvSpPr>
              <a:spLocks noChangeShapeType="1"/>
            </p:cNvSpPr>
            <p:nvPr/>
          </p:nvSpPr>
          <p:spPr bwMode="auto">
            <a:xfrm>
              <a:off x="1779588" y="3862388"/>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0"/>
            <p:cNvSpPr>
              <a:spLocks noChangeShapeType="1"/>
            </p:cNvSpPr>
            <p:nvPr/>
          </p:nvSpPr>
          <p:spPr bwMode="auto">
            <a:xfrm>
              <a:off x="1779588" y="3257550"/>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1"/>
            <p:cNvSpPr>
              <a:spLocks noChangeShapeType="1"/>
            </p:cNvSpPr>
            <p:nvPr/>
          </p:nvSpPr>
          <p:spPr bwMode="auto">
            <a:xfrm>
              <a:off x="1779588" y="2657475"/>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p:cNvSpPr>
            <p:nvPr/>
          </p:nvSpPr>
          <p:spPr bwMode="auto">
            <a:xfrm>
              <a:off x="4032250" y="2632075"/>
              <a:ext cx="3743325" cy="650875"/>
            </a:xfrm>
            <a:custGeom>
              <a:avLst/>
              <a:gdLst>
                <a:gd name="T0" fmla="*/ 0 w 879"/>
                <a:gd name="T1" fmla="*/ 44 h 153"/>
                <a:gd name="T2" fmla="*/ 318 w 879"/>
                <a:gd name="T3" fmla="*/ 15 h 153"/>
                <a:gd name="T4" fmla="*/ 553 w 879"/>
                <a:gd name="T5" fmla="*/ 0 h 153"/>
                <a:gd name="T6" fmla="*/ 879 w 879"/>
                <a:gd name="T7" fmla="*/ 153 h 153"/>
              </a:gdLst>
              <a:ahLst/>
              <a:cxnLst>
                <a:cxn ang="0">
                  <a:pos x="T0" y="T1"/>
                </a:cxn>
                <a:cxn ang="0">
                  <a:pos x="T2" y="T3"/>
                </a:cxn>
                <a:cxn ang="0">
                  <a:pos x="T4" y="T5"/>
                </a:cxn>
                <a:cxn ang="0">
                  <a:pos x="T6" y="T7"/>
                </a:cxn>
              </a:cxnLst>
              <a:rect l="0" t="0" r="r" b="b"/>
              <a:pathLst>
                <a:path w="879" h="153">
                  <a:moveTo>
                    <a:pt x="0" y="44"/>
                  </a:moveTo>
                  <a:lnTo>
                    <a:pt x="318" y="15"/>
                  </a:lnTo>
                  <a:lnTo>
                    <a:pt x="553" y="0"/>
                  </a:lnTo>
                  <a:lnTo>
                    <a:pt x="879" y="153"/>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Oval 13"/>
            <p:cNvSpPr>
              <a:spLocks noChangeArrowheads="1"/>
            </p:cNvSpPr>
            <p:nvPr/>
          </p:nvSpPr>
          <p:spPr bwMode="auto">
            <a:xfrm>
              <a:off x="3994150" y="27813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14"/>
            <p:cNvSpPr>
              <a:spLocks noChangeArrowheads="1"/>
            </p:cNvSpPr>
            <p:nvPr/>
          </p:nvSpPr>
          <p:spPr bwMode="auto">
            <a:xfrm>
              <a:off x="5348288" y="265747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15"/>
            <p:cNvSpPr>
              <a:spLocks noChangeArrowheads="1"/>
            </p:cNvSpPr>
            <p:nvPr/>
          </p:nvSpPr>
          <p:spPr bwMode="auto">
            <a:xfrm>
              <a:off x="6348413" y="2593975"/>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6"/>
            <p:cNvSpPr>
              <a:spLocks noChangeArrowheads="1"/>
            </p:cNvSpPr>
            <p:nvPr/>
          </p:nvSpPr>
          <p:spPr bwMode="auto">
            <a:xfrm>
              <a:off x="7737475" y="3244850"/>
              <a:ext cx="76200" cy="77787"/>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7"/>
            <p:cNvSpPr>
              <a:spLocks/>
            </p:cNvSpPr>
            <p:nvPr/>
          </p:nvSpPr>
          <p:spPr bwMode="auto">
            <a:xfrm>
              <a:off x="4032250" y="2598738"/>
              <a:ext cx="3743325" cy="195262"/>
            </a:xfrm>
            <a:custGeom>
              <a:avLst/>
              <a:gdLst>
                <a:gd name="T0" fmla="*/ 0 w 879"/>
                <a:gd name="T1" fmla="*/ 26 h 46"/>
                <a:gd name="T2" fmla="*/ 318 w 879"/>
                <a:gd name="T3" fmla="*/ 0 h 46"/>
                <a:gd name="T4" fmla="*/ 553 w 879"/>
                <a:gd name="T5" fmla="*/ 3 h 46"/>
                <a:gd name="T6" fmla="*/ 879 w 879"/>
                <a:gd name="T7" fmla="*/ 46 h 46"/>
              </a:gdLst>
              <a:ahLst/>
              <a:cxnLst>
                <a:cxn ang="0">
                  <a:pos x="T0" y="T1"/>
                </a:cxn>
                <a:cxn ang="0">
                  <a:pos x="T2" y="T3"/>
                </a:cxn>
                <a:cxn ang="0">
                  <a:pos x="T4" y="T5"/>
                </a:cxn>
                <a:cxn ang="0">
                  <a:pos x="T6" y="T7"/>
                </a:cxn>
              </a:cxnLst>
              <a:rect l="0" t="0" r="r" b="b"/>
              <a:pathLst>
                <a:path w="879" h="46">
                  <a:moveTo>
                    <a:pt x="0" y="26"/>
                  </a:moveTo>
                  <a:lnTo>
                    <a:pt x="318" y="0"/>
                  </a:lnTo>
                  <a:lnTo>
                    <a:pt x="553" y="3"/>
                  </a:lnTo>
                  <a:lnTo>
                    <a:pt x="879" y="46"/>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Oval 18"/>
            <p:cNvSpPr>
              <a:spLocks noChangeArrowheads="1"/>
            </p:cNvSpPr>
            <p:nvPr/>
          </p:nvSpPr>
          <p:spPr bwMode="auto">
            <a:xfrm>
              <a:off x="3994150" y="26701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9"/>
            <p:cNvSpPr>
              <a:spLocks noChangeArrowheads="1"/>
            </p:cNvSpPr>
            <p:nvPr/>
          </p:nvSpPr>
          <p:spPr bwMode="auto">
            <a:xfrm>
              <a:off x="5348288" y="2559050"/>
              <a:ext cx="76200" cy="77787"/>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20"/>
            <p:cNvSpPr>
              <a:spLocks noChangeArrowheads="1"/>
            </p:cNvSpPr>
            <p:nvPr/>
          </p:nvSpPr>
          <p:spPr bwMode="auto">
            <a:xfrm>
              <a:off x="6348413" y="2571750"/>
              <a:ext cx="77788" cy="77787"/>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21"/>
            <p:cNvSpPr>
              <a:spLocks noChangeArrowheads="1"/>
            </p:cNvSpPr>
            <p:nvPr/>
          </p:nvSpPr>
          <p:spPr bwMode="auto">
            <a:xfrm>
              <a:off x="7737475" y="2755900"/>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2"/>
            <p:cNvSpPr>
              <a:spLocks/>
            </p:cNvSpPr>
            <p:nvPr/>
          </p:nvSpPr>
          <p:spPr bwMode="auto">
            <a:xfrm>
              <a:off x="4032250" y="2478088"/>
              <a:ext cx="3743325" cy="617537"/>
            </a:xfrm>
            <a:custGeom>
              <a:avLst/>
              <a:gdLst>
                <a:gd name="T0" fmla="*/ 0 w 879"/>
                <a:gd name="T1" fmla="*/ 6 h 145"/>
                <a:gd name="T2" fmla="*/ 318 w 879"/>
                <a:gd name="T3" fmla="*/ 0 h 145"/>
                <a:gd name="T4" fmla="*/ 553 w 879"/>
                <a:gd name="T5" fmla="*/ 50 h 145"/>
                <a:gd name="T6" fmla="*/ 879 w 879"/>
                <a:gd name="T7" fmla="*/ 145 h 145"/>
              </a:gdLst>
              <a:ahLst/>
              <a:cxnLst>
                <a:cxn ang="0">
                  <a:pos x="T0" y="T1"/>
                </a:cxn>
                <a:cxn ang="0">
                  <a:pos x="T2" y="T3"/>
                </a:cxn>
                <a:cxn ang="0">
                  <a:pos x="T4" y="T5"/>
                </a:cxn>
                <a:cxn ang="0">
                  <a:pos x="T6" y="T7"/>
                </a:cxn>
              </a:cxnLst>
              <a:rect l="0" t="0" r="r" b="b"/>
              <a:pathLst>
                <a:path w="879" h="145">
                  <a:moveTo>
                    <a:pt x="0" y="6"/>
                  </a:moveTo>
                  <a:lnTo>
                    <a:pt x="318" y="0"/>
                  </a:lnTo>
                  <a:lnTo>
                    <a:pt x="553" y="50"/>
                  </a:lnTo>
                  <a:lnTo>
                    <a:pt x="879" y="145"/>
                  </a:lnTo>
                </a:path>
              </a:pathLst>
            </a:custGeom>
            <a:noFill/>
            <a:ln w="28575">
              <a:solidFill>
                <a:srgbClr val="008BB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23"/>
            <p:cNvSpPr>
              <a:spLocks noChangeArrowheads="1"/>
            </p:cNvSpPr>
            <p:nvPr/>
          </p:nvSpPr>
          <p:spPr bwMode="auto">
            <a:xfrm>
              <a:off x="3994150" y="2465388"/>
              <a:ext cx="76200"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24"/>
            <p:cNvSpPr>
              <a:spLocks noChangeArrowheads="1"/>
            </p:cNvSpPr>
            <p:nvPr/>
          </p:nvSpPr>
          <p:spPr bwMode="auto">
            <a:xfrm>
              <a:off x="5348288" y="2439988"/>
              <a:ext cx="76200"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25"/>
            <p:cNvSpPr>
              <a:spLocks noChangeArrowheads="1"/>
            </p:cNvSpPr>
            <p:nvPr/>
          </p:nvSpPr>
          <p:spPr bwMode="auto">
            <a:xfrm>
              <a:off x="6348413" y="2652713"/>
              <a:ext cx="77788"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26"/>
            <p:cNvSpPr>
              <a:spLocks noChangeArrowheads="1"/>
            </p:cNvSpPr>
            <p:nvPr/>
          </p:nvSpPr>
          <p:spPr bwMode="auto">
            <a:xfrm>
              <a:off x="7737475" y="3057525"/>
              <a:ext cx="76200" cy="77787"/>
            </a:xfrm>
            <a:prstGeom prst="ellipse">
              <a:avLst/>
            </a:prstGeom>
            <a:solidFill>
              <a:srgbClr val="008BBC"/>
            </a:solidFill>
            <a:ln w="11">
              <a:solidFill>
                <a:srgbClr val="008BB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27"/>
            <p:cNvSpPr>
              <a:spLocks noChangeShapeType="1"/>
            </p:cNvSpPr>
            <p:nvPr/>
          </p:nvSpPr>
          <p:spPr bwMode="auto">
            <a:xfrm flipV="1">
              <a:off x="1779588" y="1946275"/>
              <a:ext cx="0" cy="2627312"/>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8"/>
            <p:cNvSpPr>
              <a:spLocks noChangeShapeType="1"/>
            </p:cNvSpPr>
            <p:nvPr/>
          </p:nvSpPr>
          <p:spPr bwMode="auto">
            <a:xfrm flipH="1">
              <a:off x="1706563" y="4462463"/>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9"/>
            <p:cNvSpPr>
              <a:spLocks noChangeArrowheads="1"/>
            </p:cNvSpPr>
            <p:nvPr/>
          </p:nvSpPr>
          <p:spPr bwMode="auto">
            <a:xfrm rot="16200000">
              <a:off x="1491288" y="4235684"/>
              <a:ext cx="198772" cy="350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124" name="Line 30"/>
            <p:cNvSpPr>
              <a:spLocks noChangeShapeType="1"/>
            </p:cNvSpPr>
            <p:nvPr/>
          </p:nvSpPr>
          <p:spPr bwMode="auto">
            <a:xfrm flipH="1">
              <a:off x="1706563" y="3862388"/>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1"/>
            <p:cNvSpPr>
              <a:spLocks noChangeArrowheads="1"/>
            </p:cNvSpPr>
            <p:nvPr/>
          </p:nvSpPr>
          <p:spPr bwMode="auto">
            <a:xfrm rot="16200000">
              <a:off x="1491288" y="3635609"/>
              <a:ext cx="198772" cy="350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Line 32"/>
            <p:cNvSpPr>
              <a:spLocks noChangeShapeType="1"/>
            </p:cNvSpPr>
            <p:nvPr/>
          </p:nvSpPr>
          <p:spPr bwMode="auto">
            <a:xfrm flipH="1">
              <a:off x="1706563" y="325755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3"/>
            <p:cNvSpPr>
              <a:spLocks noChangeArrowheads="1"/>
            </p:cNvSpPr>
            <p:nvPr/>
          </p:nvSpPr>
          <p:spPr bwMode="auto">
            <a:xfrm rot="16200000">
              <a:off x="1491288" y="3030772"/>
              <a:ext cx="198772" cy="350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Line 34"/>
            <p:cNvSpPr>
              <a:spLocks noChangeShapeType="1"/>
            </p:cNvSpPr>
            <p:nvPr/>
          </p:nvSpPr>
          <p:spPr bwMode="auto">
            <a:xfrm flipH="1">
              <a:off x="1706563" y="2657475"/>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5"/>
            <p:cNvSpPr>
              <a:spLocks noChangeArrowheads="1"/>
            </p:cNvSpPr>
            <p:nvPr/>
          </p:nvSpPr>
          <p:spPr bwMode="auto">
            <a:xfrm rot="16200000">
              <a:off x="1492877" y="2429109"/>
              <a:ext cx="198772" cy="350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Line 36"/>
            <p:cNvSpPr>
              <a:spLocks noChangeShapeType="1"/>
            </p:cNvSpPr>
            <p:nvPr/>
          </p:nvSpPr>
          <p:spPr bwMode="auto">
            <a:xfrm flipH="1">
              <a:off x="1706563" y="2057400"/>
              <a:ext cx="73025"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7"/>
            <p:cNvSpPr>
              <a:spLocks noChangeArrowheads="1"/>
            </p:cNvSpPr>
            <p:nvPr/>
          </p:nvSpPr>
          <p:spPr bwMode="auto">
            <a:xfrm rot="16200000">
              <a:off x="1442389" y="1821097"/>
              <a:ext cx="298159" cy="350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Line 39"/>
            <p:cNvSpPr>
              <a:spLocks noChangeShapeType="1"/>
            </p:cNvSpPr>
            <p:nvPr/>
          </p:nvSpPr>
          <p:spPr bwMode="auto">
            <a:xfrm>
              <a:off x="1779588" y="4573588"/>
              <a:ext cx="610711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40"/>
            <p:cNvSpPr>
              <a:spLocks noChangeShapeType="1"/>
            </p:cNvSpPr>
            <p:nvPr/>
          </p:nvSpPr>
          <p:spPr bwMode="auto">
            <a:xfrm>
              <a:off x="1890713"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41"/>
            <p:cNvSpPr>
              <a:spLocks noChangeArrowheads="1"/>
            </p:cNvSpPr>
            <p:nvPr/>
          </p:nvSpPr>
          <p:spPr bwMode="auto">
            <a:xfrm>
              <a:off x="1693863"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Line 42"/>
            <p:cNvSpPr>
              <a:spLocks noChangeShapeType="1"/>
            </p:cNvSpPr>
            <p:nvPr/>
          </p:nvSpPr>
          <p:spPr bwMode="auto">
            <a:xfrm>
              <a:off x="2733675"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43"/>
            <p:cNvSpPr>
              <a:spLocks noChangeArrowheads="1"/>
            </p:cNvSpPr>
            <p:nvPr/>
          </p:nvSpPr>
          <p:spPr bwMode="auto">
            <a:xfrm>
              <a:off x="2538414"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Line 44"/>
            <p:cNvSpPr>
              <a:spLocks noChangeShapeType="1"/>
            </p:cNvSpPr>
            <p:nvPr/>
          </p:nvSpPr>
          <p:spPr bwMode="auto">
            <a:xfrm>
              <a:off x="3576638"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5"/>
            <p:cNvSpPr>
              <a:spLocks noChangeArrowheads="1"/>
            </p:cNvSpPr>
            <p:nvPr/>
          </p:nvSpPr>
          <p:spPr bwMode="auto">
            <a:xfrm>
              <a:off x="3381376"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Line 46"/>
            <p:cNvSpPr>
              <a:spLocks noChangeShapeType="1"/>
            </p:cNvSpPr>
            <p:nvPr/>
          </p:nvSpPr>
          <p:spPr bwMode="auto">
            <a:xfrm>
              <a:off x="4419600"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7"/>
            <p:cNvSpPr>
              <a:spLocks noChangeArrowheads="1"/>
            </p:cNvSpPr>
            <p:nvPr/>
          </p:nvSpPr>
          <p:spPr bwMode="auto">
            <a:xfrm>
              <a:off x="4224338"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Line 48"/>
            <p:cNvSpPr>
              <a:spLocks noChangeShapeType="1"/>
            </p:cNvSpPr>
            <p:nvPr/>
          </p:nvSpPr>
          <p:spPr bwMode="auto">
            <a:xfrm>
              <a:off x="5262563"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49"/>
            <p:cNvSpPr>
              <a:spLocks noChangeArrowheads="1"/>
            </p:cNvSpPr>
            <p:nvPr/>
          </p:nvSpPr>
          <p:spPr bwMode="auto">
            <a:xfrm>
              <a:off x="5067299"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Line 50"/>
            <p:cNvSpPr>
              <a:spLocks noChangeShapeType="1"/>
            </p:cNvSpPr>
            <p:nvPr/>
          </p:nvSpPr>
          <p:spPr bwMode="auto">
            <a:xfrm>
              <a:off x="6105525"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51"/>
            <p:cNvSpPr>
              <a:spLocks noChangeArrowheads="1"/>
            </p:cNvSpPr>
            <p:nvPr/>
          </p:nvSpPr>
          <p:spPr bwMode="auto">
            <a:xfrm>
              <a:off x="5910263" y="4679950"/>
              <a:ext cx="6248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Line 52"/>
            <p:cNvSpPr>
              <a:spLocks noChangeShapeType="1"/>
            </p:cNvSpPr>
            <p:nvPr/>
          </p:nvSpPr>
          <p:spPr bwMode="auto">
            <a:xfrm>
              <a:off x="6950075" y="4573588"/>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53"/>
            <p:cNvSpPr>
              <a:spLocks noChangeArrowheads="1"/>
            </p:cNvSpPr>
            <p:nvPr/>
          </p:nvSpPr>
          <p:spPr bwMode="auto">
            <a:xfrm>
              <a:off x="6753225" y="4679950"/>
              <a:ext cx="6465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54"/>
            <p:cNvSpPr>
              <a:spLocks noChangeArrowheads="1"/>
            </p:cNvSpPr>
            <p:nvPr/>
          </p:nvSpPr>
          <p:spPr bwMode="auto">
            <a:xfrm>
              <a:off x="-6714287" y="4653359"/>
              <a:ext cx="131649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t>
              </a:r>
              <a:r>
                <a:rPr kumimoji="0" lang="en-US" sz="16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années</a:t>
              </a:r>
              <a:r>
                <a:rPr kumimoji="0" lang="en-US" sz="1600" b="0" i="0" u="none" strike="noStrike" cap="none" normalizeH="0" baseline="0" dirty="0" smtClean="0">
                  <a:ln>
                    <a:noFill/>
                  </a:ln>
                  <a:solidFill>
                    <a:schemeClr val="tx1"/>
                  </a:solidFill>
                  <a:effectLst/>
                  <a:latin typeface="Arial" pitchFamily="34" charset="0"/>
                  <a:cs typeface="Arial" pitchFamily="34" charset="0"/>
                </a:rPr>
                <a:t>)</a:t>
              </a:r>
            </a:p>
          </p:txBody>
        </p:sp>
      </p:grpSp>
      <p:sp>
        <p:nvSpPr>
          <p:cNvPr id="132" name="Oval 60"/>
          <p:cNvSpPr>
            <a:spLocks noChangeArrowheads="1"/>
          </p:cNvSpPr>
          <p:nvPr/>
        </p:nvSpPr>
        <p:spPr bwMode="auto">
          <a:xfrm>
            <a:off x="3951754" y="5733256"/>
            <a:ext cx="44182"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xmlns="" val="99995554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132"/>
          <p:cNvSpPr>
            <a:spLocks noChangeArrowheads="1"/>
          </p:cNvSpPr>
          <p:nvPr/>
        </p:nvSpPr>
        <p:spPr bwMode="auto">
          <a:xfrm>
            <a:off x="2771800" y="6093296"/>
            <a:ext cx="621692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eaLnBrk="1" hangingPunct="1"/>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A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risque</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Ulcère</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Bypass </a:t>
            </a:r>
            <a:r>
              <a:rPr lang="en-US" sz="24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2400" b="0" dirty="0" smtClean="0">
                <a:solidFill>
                  <a:schemeClr val="tx1"/>
                </a:solidFill>
                <a:effectLst>
                  <a:outerShdw blurRad="38100" dist="38100" dir="2700000" algn="tl">
                    <a:srgbClr val="000000">
                      <a:alpha val="43137"/>
                    </a:srgbClr>
                  </a:outerShdw>
                </a:effectLst>
                <a:latin typeface="+mn-lt"/>
                <a:cs typeface="Arial" pitchFamily="34" charset="0"/>
              </a:rPr>
              <a:t> amputation</a:t>
            </a:r>
            <a:r>
              <a:rPr lang="en-US" sz="2400" b="0" dirty="0" smtClean="0">
                <a:solidFill>
                  <a:schemeClr val="tx1"/>
                </a:solidFill>
                <a:effectLst>
                  <a:outerShdw blurRad="38100" dist="38100" dir="2700000" algn="tl">
                    <a:srgbClr val="000000">
                      <a:alpha val="43137"/>
                    </a:srgbClr>
                  </a:outerShdw>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1040"/>
          <p:cNvGrpSpPr/>
          <p:nvPr/>
        </p:nvGrpSpPr>
        <p:grpSpPr>
          <a:xfrm>
            <a:off x="279957" y="426730"/>
            <a:ext cx="8396499" cy="5882590"/>
            <a:chOff x="91754" y="394386"/>
            <a:chExt cx="15531799" cy="5882590"/>
          </a:xfrm>
        </p:grpSpPr>
        <p:sp>
          <p:nvSpPr>
            <p:cNvPr id="11" name="AutoShape 4"/>
            <p:cNvSpPr>
              <a:spLocks noChangeAspect="1" noChangeArrowheads="1" noTextEdit="1"/>
            </p:cNvSpPr>
            <p:nvPr/>
          </p:nvSpPr>
          <p:spPr bwMode="auto">
            <a:xfrm>
              <a:off x="971551" y="1166813"/>
              <a:ext cx="7026275"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7" name="Rectangle 8"/>
            <p:cNvSpPr>
              <a:spLocks noChangeArrowheads="1"/>
            </p:cNvSpPr>
            <p:nvPr/>
          </p:nvSpPr>
          <p:spPr bwMode="auto">
            <a:xfrm>
              <a:off x="1708151" y="1916113"/>
              <a:ext cx="6107113" cy="2627313"/>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9" name="Line 9"/>
            <p:cNvSpPr>
              <a:spLocks noChangeShapeType="1"/>
            </p:cNvSpPr>
            <p:nvPr/>
          </p:nvSpPr>
          <p:spPr bwMode="auto">
            <a:xfrm>
              <a:off x="1708151" y="3832225"/>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1" name="Line 10"/>
            <p:cNvSpPr>
              <a:spLocks noChangeShapeType="1"/>
            </p:cNvSpPr>
            <p:nvPr/>
          </p:nvSpPr>
          <p:spPr bwMode="auto">
            <a:xfrm>
              <a:off x="1708151" y="3227388"/>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2" name="Line 11"/>
            <p:cNvSpPr>
              <a:spLocks noChangeShapeType="1"/>
            </p:cNvSpPr>
            <p:nvPr/>
          </p:nvSpPr>
          <p:spPr bwMode="auto">
            <a:xfrm>
              <a:off x="1708151" y="2627313"/>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3" name="Freeform 12"/>
            <p:cNvSpPr>
              <a:spLocks/>
            </p:cNvSpPr>
            <p:nvPr/>
          </p:nvSpPr>
          <p:spPr bwMode="auto">
            <a:xfrm>
              <a:off x="3965576" y="2771775"/>
              <a:ext cx="3738563" cy="574675"/>
            </a:xfrm>
            <a:custGeom>
              <a:avLst/>
              <a:gdLst>
                <a:gd name="T0" fmla="*/ 0 w 878"/>
                <a:gd name="T1" fmla="*/ 10 h 135"/>
                <a:gd name="T2" fmla="*/ 317 w 878"/>
                <a:gd name="T3" fmla="*/ 0 h 135"/>
                <a:gd name="T4" fmla="*/ 552 w 878"/>
                <a:gd name="T5" fmla="*/ 9 h 135"/>
                <a:gd name="T6" fmla="*/ 878 w 878"/>
                <a:gd name="T7" fmla="*/ 135 h 135"/>
              </a:gdLst>
              <a:ahLst/>
              <a:cxnLst>
                <a:cxn ang="0">
                  <a:pos x="T0" y="T1"/>
                </a:cxn>
                <a:cxn ang="0">
                  <a:pos x="T2" y="T3"/>
                </a:cxn>
                <a:cxn ang="0">
                  <a:pos x="T4" y="T5"/>
                </a:cxn>
                <a:cxn ang="0">
                  <a:pos x="T6" y="T7"/>
                </a:cxn>
              </a:cxnLst>
              <a:rect l="0" t="0" r="r" b="b"/>
              <a:pathLst>
                <a:path w="878" h="135">
                  <a:moveTo>
                    <a:pt x="0" y="10"/>
                  </a:moveTo>
                  <a:lnTo>
                    <a:pt x="317" y="0"/>
                  </a:lnTo>
                  <a:lnTo>
                    <a:pt x="552" y="9"/>
                  </a:lnTo>
                  <a:lnTo>
                    <a:pt x="878" y="135"/>
                  </a:lnTo>
                </a:path>
              </a:pathLst>
            </a:cu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214" name="Oval 13"/>
            <p:cNvSpPr>
              <a:spLocks noChangeArrowheads="1"/>
            </p:cNvSpPr>
            <p:nvPr/>
          </p:nvSpPr>
          <p:spPr bwMode="auto">
            <a:xfrm>
              <a:off x="3927476" y="2776538"/>
              <a:ext cx="76200"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5" name="Oval 14"/>
            <p:cNvSpPr>
              <a:spLocks noChangeArrowheads="1"/>
            </p:cNvSpPr>
            <p:nvPr/>
          </p:nvSpPr>
          <p:spPr bwMode="auto">
            <a:xfrm>
              <a:off x="5276851" y="2733675"/>
              <a:ext cx="76200"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6" name="Oval 15"/>
            <p:cNvSpPr>
              <a:spLocks noChangeArrowheads="1"/>
            </p:cNvSpPr>
            <p:nvPr/>
          </p:nvSpPr>
          <p:spPr bwMode="auto">
            <a:xfrm>
              <a:off x="6276976" y="2771775"/>
              <a:ext cx="77788" cy="77788"/>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7" name="Oval 16"/>
            <p:cNvSpPr>
              <a:spLocks noChangeArrowheads="1"/>
            </p:cNvSpPr>
            <p:nvPr/>
          </p:nvSpPr>
          <p:spPr bwMode="auto">
            <a:xfrm>
              <a:off x="7666038" y="3308350"/>
              <a:ext cx="76200" cy="77788"/>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8" name="Freeform 17"/>
            <p:cNvSpPr>
              <a:spLocks/>
            </p:cNvSpPr>
            <p:nvPr/>
          </p:nvSpPr>
          <p:spPr bwMode="auto">
            <a:xfrm>
              <a:off x="3965576" y="2670175"/>
              <a:ext cx="3738563" cy="247650"/>
            </a:xfrm>
            <a:custGeom>
              <a:avLst/>
              <a:gdLst>
                <a:gd name="T0" fmla="*/ 0 w 878"/>
                <a:gd name="T1" fmla="*/ 0 h 58"/>
                <a:gd name="T2" fmla="*/ 317 w 878"/>
                <a:gd name="T3" fmla="*/ 24 h 58"/>
                <a:gd name="T4" fmla="*/ 552 w 878"/>
                <a:gd name="T5" fmla="*/ 58 h 58"/>
                <a:gd name="T6" fmla="*/ 878 w 878"/>
                <a:gd name="T7" fmla="*/ 39 h 58"/>
              </a:gdLst>
              <a:ahLst/>
              <a:cxnLst>
                <a:cxn ang="0">
                  <a:pos x="T0" y="T1"/>
                </a:cxn>
                <a:cxn ang="0">
                  <a:pos x="T2" y="T3"/>
                </a:cxn>
                <a:cxn ang="0">
                  <a:pos x="T4" y="T5"/>
                </a:cxn>
                <a:cxn ang="0">
                  <a:pos x="T6" y="T7"/>
                </a:cxn>
              </a:cxnLst>
              <a:rect l="0" t="0" r="r" b="b"/>
              <a:pathLst>
                <a:path w="878" h="58">
                  <a:moveTo>
                    <a:pt x="0" y="0"/>
                  </a:moveTo>
                  <a:lnTo>
                    <a:pt x="317" y="24"/>
                  </a:lnTo>
                  <a:lnTo>
                    <a:pt x="552" y="58"/>
                  </a:lnTo>
                  <a:lnTo>
                    <a:pt x="878" y="39"/>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9" name="Oval 18"/>
            <p:cNvSpPr>
              <a:spLocks noChangeArrowheads="1"/>
            </p:cNvSpPr>
            <p:nvPr/>
          </p:nvSpPr>
          <p:spPr bwMode="auto">
            <a:xfrm>
              <a:off x="3927476" y="26320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0" name="Oval 19"/>
            <p:cNvSpPr>
              <a:spLocks noChangeArrowheads="1"/>
            </p:cNvSpPr>
            <p:nvPr/>
          </p:nvSpPr>
          <p:spPr bwMode="auto">
            <a:xfrm>
              <a:off x="5276851" y="27336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1" name="Oval 20"/>
            <p:cNvSpPr>
              <a:spLocks noChangeArrowheads="1"/>
            </p:cNvSpPr>
            <p:nvPr/>
          </p:nvSpPr>
          <p:spPr bwMode="auto">
            <a:xfrm>
              <a:off x="6276976" y="2878138"/>
              <a:ext cx="77788" cy="77788"/>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2" name="Oval 21"/>
            <p:cNvSpPr>
              <a:spLocks noChangeArrowheads="1"/>
            </p:cNvSpPr>
            <p:nvPr/>
          </p:nvSpPr>
          <p:spPr bwMode="auto">
            <a:xfrm>
              <a:off x="7666038" y="2797175"/>
              <a:ext cx="76200" cy="77788"/>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3" name="Freeform 22"/>
            <p:cNvSpPr>
              <a:spLocks/>
            </p:cNvSpPr>
            <p:nvPr/>
          </p:nvSpPr>
          <p:spPr bwMode="auto">
            <a:xfrm>
              <a:off x="3965576" y="2976563"/>
              <a:ext cx="3738563" cy="754063"/>
            </a:xfrm>
            <a:custGeom>
              <a:avLst/>
              <a:gdLst>
                <a:gd name="T0" fmla="*/ 0 w 878"/>
                <a:gd name="T1" fmla="*/ 35 h 177"/>
                <a:gd name="T2" fmla="*/ 317 w 878"/>
                <a:gd name="T3" fmla="*/ 0 h 177"/>
                <a:gd name="T4" fmla="*/ 552 w 878"/>
                <a:gd name="T5" fmla="*/ 27 h 177"/>
                <a:gd name="T6" fmla="*/ 878 w 878"/>
                <a:gd name="T7" fmla="*/ 177 h 177"/>
              </a:gdLst>
              <a:ahLst/>
              <a:cxnLst>
                <a:cxn ang="0">
                  <a:pos x="T0" y="T1"/>
                </a:cxn>
                <a:cxn ang="0">
                  <a:pos x="T2" y="T3"/>
                </a:cxn>
                <a:cxn ang="0">
                  <a:pos x="T4" y="T5"/>
                </a:cxn>
                <a:cxn ang="0">
                  <a:pos x="T6" y="T7"/>
                </a:cxn>
              </a:cxnLst>
              <a:rect l="0" t="0" r="r" b="b"/>
              <a:pathLst>
                <a:path w="878" h="177">
                  <a:moveTo>
                    <a:pt x="0" y="35"/>
                  </a:moveTo>
                  <a:lnTo>
                    <a:pt x="317" y="0"/>
                  </a:lnTo>
                  <a:lnTo>
                    <a:pt x="552" y="27"/>
                  </a:lnTo>
                  <a:lnTo>
                    <a:pt x="878" y="177"/>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7224" name="Oval 23"/>
            <p:cNvSpPr>
              <a:spLocks noChangeArrowheads="1"/>
            </p:cNvSpPr>
            <p:nvPr/>
          </p:nvSpPr>
          <p:spPr bwMode="auto">
            <a:xfrm>
              <a:off x="3927476" y="3087688"/>
              <a:ext cx="76200"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5" name="Oval 24"/>
            <p:cNvSpPr>
              <a:spLocks noChangeArrowheads="1"/>
            </p:cNvSpPr>
            <p:nvPr/>
          </p:nvSpPr>
          <p:spPr bwMode="auto">
            <a:xfrm>
              <a:off x="5276851" y="2938463"/>
              <a:ext cx="76200"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6" name="Oval 25"/>
            <p:cNvSpPr>
              <a:spLocks noChangeArrowheads="1"/>
            </p:cNvSpPr>
            <p:nvPr/>
          </p:nvSpPr>
          <p:spPr bwMode="auto">
            <a:xfrm>
              <a:off x="6276976" y="3052763"/>
              <a:ext cx="77788" cy="77788"/>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7" name="Oval 26"/>
            <p:cNvSpPr>
              <a:spLocks noChangeArrowheads="1"/>
            </p:cNvSpPr>
            <p:nvPr/>
          </p:nvSpPr>
          <p:spPr bwMode="auto">
            <a:xfrm>
              <a:off x="7666038" y="3692525"/>
              <a:ext cx="76200"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8" name="Freeform 27"/>
            <p:cNvSpPr>
              <a:spLocks/>
            </p:cNvSpPr>
            <p:nvPr/>
          </p:nvSpPr>
          <p:spPr bwMode="auto">
            <a:xfrm>
              <a:off x="3965576" y="2946400"/>
              <a:ext cx="3738563" cy="468313"/>
            </a:xfrm>
            <a:custGeom>
              <a:avLst/>
              <a:gdLst>
                <a:gd name="T0" fmla="*/ 0 w 878"/>
                <a:gd name="T1" fmla="*/ 110 h 110"/>
                <a:gd name="T2" fmla="*/ 317 w 878"/>
                <a:gd name="T3" fmla="*/ 0 h 110"/>
                <a:gd name="T4" fmla="*/ 552 w 878"/>
                <a:gd name="T5" fmla="*/ 46 h 110"/>
                <a:gd name="T6" fmla="*/ 878 w 878"/>
                <a:gd name="T7" fmla="*/ 73 h 110"/>
              </a:gdLst>
              <a:ahLst/>
              <a:cxnLst>
                <a:cxn ang="0">
                  <a:pos x="T0" y="T1"/>
                </a:cxn>
                <a:cxn ang="0">
                  <a:pos x="T2" y="T3"/>
                </a:cxn>
                <a:cxn ang="0">
                  <a:pos x="T4" y="T5"/>
                </a:cxn>
                <a:cxn ang="0">
                  <a:pos x="T6" y="T7"/>
                </a:cxn>
              </a:cxnLst>
              <a:rect l="0" t="0" r="r" b="b"/>
              <a:pathLst>
                <a:path w="878" h="110">
                  <a:moveTo>
                    <a:pt x="0" y="110"/>
                  </a:moveTo>
                  <a:lnTo>
                    <a:pt x="317" y="0"/>
                  </a:lnTo>
                  <a:lnTo>
                    <a:pt x="552" y="46"/>
                  </a:lnTo>
                  <a:lnTo>
                    <a:pt x="878" y="73"/>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9" name="Oval 28"/>
            <p:cNvSpPr>
              <a:spLocks noChangeArrowheads="1"/>
            </p:cNvSpPr>
            <p:nvPr/>
          </p:nvSpPr>
          <p:spPr bwMode="auto">
            <a:xfrm>
              <a:off x="3927476" y="3376613"/>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0" name="Oval 29"/>
            <p:cNvSpPr>
              <a:spLocks noChangeArrowheads="1"/>
            </p:cNvSpPr>
            <p:nvPr/>
          </p:nvSpPr>
          <p:spPr bwMode="auto">
            <a:xfrm>
              <a:off x="5276851" y="290830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1" name="Oval 30"/>
            <p:cNvSpPr>
              <a:spLocks noChangeArrowheads="1"/>
            </p:cNvSpPr>
            <p:nvPr/>
          </p:nvSpPr>
          <p:spPr bwMode="auto">
            <a:xfrm>
              <a:off x="6276976" y="3105150"/>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31"/>
            <p:cNvSpPr>
              <a:spLocks noChangeArrowheads="1"/>
            </p:cNvSpPr>
            <p:nvPr/>
          </p:nvSpPr>
          <p:spPr bwMode="auto">
            <a:xfrm>
              <a:off x="7666038" y="3219450"/>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32"/>
            <p:cNvSpPr>
              <a:spLocks noChangeShapeType="1"/>
            </p:cNvSpPr>
            <p:nvPr/>
          </p:nvSpPr>
          <p:spPr bwMode="auto">
            <a:xfrm flipV="1">
              <a:off x="1708151" y="1916113"/>
              <a:ext cx="0" cy="2627313"/>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33"/>
            <p:cNvSpPr>
              <a:spLocks noChangeShapeType="1"/>
            </p:cNvSpPr>
            <p:nvPr/>
          </p:nvSpPr>
          <p:spPr bwMode="auto">
            <a:xfrm flipH="1">
              <a:off x="1639888" y="4432300"/>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34"/>
            <p:cNvSpPr>
              <a:spLocks noChangeArrowheads="1"/>
            </p:cNvSpPr>
            <p:nvPr/>
          </p:nvSpPr>
          <p:spPr bwMode="auto">
            <a:xfrm rot="16200000">
              <a:off x="1419852" y="4181443"/>
              <a:ext cx="198772" cy="39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Line 35"/>
            <p:cNvSpPr>
              <a:spLocks noChangeShapeType="1"/>
            </p:cNvSpPr>
            <p:nvPr/>
          </p:nvSpPr>
          <p:spPr bwMode="auto">
            <a:xfrm flipH="1">
              <a:off x="1639888" y="3832225"/>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36"/>
            <p:cNvSpPr>
              <a:spLocks noChangeArrowheads="1"/>
            </p:cNvSpPr>
            <p:nvPr/>
          </p:nvSpPr>
          <p:spPr bwMode="auto">
            <a:xfrm rot="16200000">
              <a:off x="1419852" y="3581368"/>
              <a:ext cx="198772" cy="39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Line 37"/>
            <p:cNvSpPr>
              <a:spLocks noChangeShapeType="1"/>
            </p:cNvSpPr>
            <p:nvPr/>
          </p:nvSpPr>
          <p:spPr bwMode="auto">
            <a:xfrm flipH="1">
              <a:off x="1639888" y="3227388"/>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38"/>
            <p:cNvSpPr>
              <a:spLocks noChangeArrowheads="1"/>
            </p:cNvSpPr>
            <p:nvPr/>
          </p:nvSpPr>
          <p:spPr bwMode="auto">
            <a:xfrm rot="16200000">
              <a:off x="1419852" y="2976530"/>
              <a:ext cx="198772" cy="39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Line 39"/>
            <p:cNvSpPr>
              <a:spLocks noChangeShapeType="1"/>
            </p:cNvSpPr>
            <p:nvPr/>
          </p:nvSpPr>
          <p:spPr bwMode="auto">
            <a:xfrm flipH="1">
              <a:off x="1639888" y="2627313"/>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0"/>
            <p:cNvSpPr>
              <a:spLocks noChangeArrowheads="1"/>
            </p:cNvSpPr>
            <p:nvPr/>
          </p:nvSpPr>
          <p:spPr bwMode="auto">
            <a:xfrm rot="16200000">
              <a:off x="1421440" y="2376455"/>
              <a:ext cx="198772" cy="39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Line 41"/>
            <p:cNvSpPr>
              <a:spLocks noChangeShapeType="1"/>
            </p:cNvSpPr>
            <p:nvPr/>
          </p:nvSpPr>
          <p:spPr bwMode="auto">
            <a:xfrm flipH="1">
              <a:off x="1639888" y="2027238"/>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2"/>
            <p:cNvSpPr>
              <a:spLocks noChangeArrowheads="1"/>
            </p:cNvSpPr>
            <p:nvPr/>
          </p:nvSpPr>
          <p:spPr bwMode="auto">
            <a:xfrm rot="16200000">
              <a:off x="1370952" y="1766855"/>
              <a:ext cx="298159" cy="39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43"/>
            <p:cNvSpPr>
              <a:spLocks noChangeArrowheads="1"/>
            </p:cNvSpPr>
            <p:nvPr/>
          </p:nvSpPr>
          <p:spPr bwMode="auto">
            <a:xfrm rot="16200000">
              <a:off x="-437083" y="2802450"/>
              <a:ext cx="1740861" cy="68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Patients (%)</a:t>
              </a:r>
            </a:p>
          </p:txBody>
        </p:sp>
        <p:sp>
          <p:nvSpPr>
            <p:cNvPr id="78" name="Line 44"/>
            <p:cNvSpPr>
              <a:spLocks noChangeShapeType="1"/>
            </p:cNvSpPr>
            <p:nvPr/>
          </p:nvSpPr>
          <p:spPr bwMode="auto">
            <a:xfrm>
              <a:off x="1708151" y="4543425"/>
              <a:ext cx="610711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45"/>
            <p:cNvSpPr>
              <a:spLocks noChangeShapeType="1"/>
            </p:cNvSpPr>
            <p:nvPr/>
          </p:nvSpPr>
          <p:spPr bwMode="auto">
            <a:xfrm>
              <a:off x="1822451"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46"/>
            <p:cNvSpPr>
              <a:spLocks noChangeArrowheads="1"/>
            </p:cNvSpPr>
            <p:nvPr/>
          </p:nvSpPr>
          <p:spPr bwMode="auto">
            <a:xfrm>
              <a:off x="1627189"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Line 47"/>
            <p:cNvSpPr>
              <a:spLocks noChangeShapeType="1"/>
            </p:cNvSpPr>
            <p:nvPr/>
          </p:nvSpPr>
          <p:spPr bwMode="auto">
            <a:xfrm>
              <a:off x="2667001"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48"/>
            <p:cNvSpPr>
              <a:spLocks noChangeArrowheads="1"/>
            </p:cNvSpPr>
            <p:nvPr/>
          </p:nvSpPr>
          <p:spPr bwMode="auto">
            <a:xfrm>
              <a:off x="2470151"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Line 49"/>
            <p:cNvSpPr>
              <a:spLocks noChangeShapeType="1"/>
            </p:cNvSpPr>
            <p:nvPr/>
          </p:nvSpPr>
          <p:spPr bwMode="auto">
            <a:xfrm>
              <a:off x="3505201"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50"/>
            <p:cNvSpPr>
              <a:spLocks noChangeArrowheads="1"/>
            </p:cNvSpPr>
            <p:nvPr/>
          </p:nvSpPr>
          <p:spPr bwMode="auto">
            <a:xfrm>
              <a:off x="3309939"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Line 51"/>
            <p:cNvSpPr>
              <a:spLocks noChangeShapeType="1"/>
            </p:cNvSpPr>
            <p:nvPr/>
          </p:nvSpPr>
          <p:spPr bwMode="auto">
            <a:xfrm>
              <a:off x="4348163"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52"/>
            <p:cNvSpPr>
              <a:spLocks noChangeArrowheads="1"/>
            </p:cNvSpPr>
            <p:nvPr/>
          </p:nvSpPr>
          <p:spPr bwMode="auto">
            <a:xfrm>
              <a:off x="4152902"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Line 53"/>
            <p:cNvSpPr>
              <a:spLocks noChangeShapeType="1"/>
            </p:cNvSpPr>
            <p:nvPr/>
          </p:nvSpPr>
          <p:spPr bwMode="auto">
            <a:xfrm>
              <a:off x="5191126"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54"/>
            <p:cNvSpPr>
              <a:spLocks noChangeArrowheads="1"/>
            </p:cNvSpPr>
            <p:nvPr/>
          </p:nvSpPr>
          <p:spPr bwMode="auto">
            <a:xfrm>
              <a:off x="4995864"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Line 55"/>
            <p:cNvSpPr>
              <a:spLocks noChangeShapeType="1"/>
            </p:cNvSpPr>
            <p:nvPr/>
          </p:nvSpPr>
          <p:spPr bwMode="auto">
            <a:xfrm>
              <a:off x="6034088"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56"/>
            <p:cNvSpPr>
              <a:spLocks noChangeArrowheads="1"/>
            </p:cNvSpPr>
            <p:nvPr/>
          </p:nvSpPr>
          <p:spPr bwMode="auto">
            <a:xfrm>
              <a:off x="5838828" y="4649788"/>
              <a:ext cx="7107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Line 57"/>
            <p:cNvSpPr>
              <a:spLocks noChangeShapeType="1"/>
            </p:cNvSpPr>
            <p:nvPr/>
          </p:nvSpPr>
          <p:spPr bwMode="auto">
            <a:xfrm>
              <a:off x="6878638" y="45434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58"/>
            <p:cNvSpPr>
              <a:spLocks noChangeArrowheads="1"/>
            </p:cNvSpPr>
            <p:nvPr/>
          </p:nvSpPr>
          <p:spPr bwMode="auto">
            <a:xfrm>
              <a:off x="6681791" y="4649788"/>
              <a:ext cx="7353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 name="Rectangle 60"/>
            <p:cNvSpPr>
              <a:spLocks noChangeArrowheads="1"/>
            </p:cNvSpPr>
            <p:nvPr/>
          </p:nvSpPr>
          <p:spPr bwMode="auto">
            <a:xfrm>
              <a:off x="1770752" y="4980832"/>
              <a:ext cx="13852801" cy="720080"/>
            </a:xfrm>
            <a:prstGeom prst="rect">
              <a:avLst/>
            </a:prstGeom>
            <a:solidFill>
              <a:srgbClr val="FFFFFF"/>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Line 61"/>
            <p:cNvSpPr>
              <a:spLocks noChangeShapeType="1"/>
            </p:cNvSpPr>
            <p:nvPr/>
          </p:nvSpPr>
          <p:spPr bwMode="auto">
            <a:xfrm>
              <a:off x="2138001" y="5268864"/>
              <a:ext cx="565151" cy="0"/>
            </a:xfrm>
            <a:prstGeom prst="line">
              <a:avLst/>
            </a:prstGeom>
            <a:ln>
              <a:headEnd/>
              <a:tailEnd/>
            </a:ln>
            <a:extLst>
              <a:ext uri="{909E8E84-426E-40DD-AFC4-6F175D3DCCD1}">
                <a14:hiddenFill xmlns:a14="http://schemas.microsoft.com/office/drawing/2010/main" xmlns="">
                  <a:noFill/>
                </a14:hiddenFill>
              </a:ex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027" name="Oval 62"/>
            <p:cNvSpPr>
              <a:spLocks noChangeArrowheads="1"/>
            </p:cNvSpPr>
            <p:nvPr/>
          </p:nvSpPr>
          <p:spPr bwMode="auto">
            <a:xfrm>
              <a:off x="2358964" y="5196856"/>
              <a:ext cx="77788"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028" name="Line 63"/>
            <p:cNvSpPr>
              <a:spLocks noChangeShapeType="1"/>
            </p:cNvSpPr>
            <p:nvPr/>
          </p:nvSpPr>
          <p:spPr bwMode="auto">
            <a:xfrm>
              <a:off x="10794414" y="5268864"/>
              <a:ext cx="566738" cy="0"/>
            </a:xfrm>
            <a:prstGeom prst="line">
              <a:avLst/>
            </a:prstGeom>
            <a:noFill/>
            <a:ln w="28575">
              <a:solidFill>
                <a:srgbClr val="2D6D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Oval 64"/>
            <p:cNvSpPr>
              <a:spLocks noChangeArrowheads="1"/>
            </p:cNvSpPr>
            <p:nvPr/>
          </p:nvSpPr>
          <p:spPr bwMode="auto">
            <a:xfrm flipH="1" flipV="1">
              <a:off x="11010182" y="5196856"/>
              <a:ext cx="84571" cy="114349"/>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030" name="Line 65"/>
            <p:cNvSpPr>
              <a:spLocks noChangeShapeType="1"/>
            </p:cNvSpPr>
            <p:nvPr/>
          </p:nvSpPr>
          <p:spPr bwMode="auto">
            <a:xfrm>
              <a:off x="2138000" y="5484888"/>
              <a:ext cx="565151" cy="0"/>
            </a:xfrm>
            <a:prstGeom prst="line">
              <a:avLst/>
            </a:prstGeom>
            <a:ln>
              <a:headEnd/>
              <a:tailEnd/>
            </a:ln>
            <a:extLst>
              <a:ext uri="{909E8E84-426E-40DD-AFC4-6F175D3DCCD1}">
                <a14:hiddenFill xmlns:a14="http://schemas.microsoft.com/office/drawing/2010/main" xmlns="">
                  <a:noFill/>
                </a14:hiddenFill>
              </a:ext>
            </a:extLst>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031" name="Oval 66"/>
            <p:cNvSpPr>
              <a:spLocks noChangeArrowheads="1"/>
            </p:cNvSpPr>
            <p:nvPr/>
          </p:nvSpPr>
          <p:spPr bwMode="auto">
            <a:xfrm>
              <a:off x="2358964" y="5484888"/>
              <a:ext cx="77788" cy="77788"/>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032" name="Line 67"/>
            <p:cNvSpPr>
              <a:spLocks noChangeShapeType="1"/>
            </p:cNvSpPr>
            <p:nvPr/>
          </p:nvSpPr>
          <p:spPr bwMode="auto">
            <a:xfrm>
              <a:off x="10794414" y="5484888"/>
              <a:ext cx="566738" cy="0"/>
            </a:xfrm>
            <a:prstGeom prst="line">
              <a:avLst/>
            </a:prstGeom>
            <a:noFill/>
            <a:ln w="28575">
              <a:solidFill>
                <a:srgbClr val="C1053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Oval 68"/>
            <p:cNvSpPr>
              <a:spLocks noChangeArrowheads="1"/>
            </p:cNvSpPr>
            <p:nvPr/>
          </p:nvSpPr>
          <p:spPr bwMode="auto">
            <a:xfrm>
              <a:off x="11018552" y="5479108"/>
              <a:ext cx="76200" cy="77788"/>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034" name="Rectangle 69"/>
            <p:cNvSpPr>
              <a:spLocks noChangeArrowheads="1"/>
            </p:cNvSpPr>
            <p:nvPr/>
          </p:nvSpPr>
          <p:spPr bwMode="auto">
            <a:xfrm>
              <a:off x="2927670" y="5393135"/>
              <a:ext cx="69682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2000" b="0" i="0" u="none" strike="noStrike" cap="none" normalizeH="0" baseline="0" dirty="0" err="1" smtClean="0">
                  <a:ln>
                    <a:noFill/>
                  </a:ln>
                  <a:solidFill>
                    <a:srgbClr val="000000"/>
                  </a:solidFill>
                  <a:effectLst/>
                  <a:latin typeface="+mn-lt"/>
                  <a:cs typeface="Arial" pitchFamily="34" charset="0"/>
                </a:rPr>
                <a:t>Examen</a:t>
              </a:r>
              <a:r>
                <a:rPr kumimoji="0" lang="en-US" sz="2000" b="0" i="0" u="none" strike="noStrike" cap="none" normalizeH="0" baseline="0" dirty="0" smtClean="0">
                  <a:ln>
                    <a:noFill/>
                  </a:ln>
                  <a:solidFill>
                    <a:srgbClr val="000000"/>
                  </a:solidFill>
                  <a:effectLst/>
                  <a:latin typeface="+mn-lt"/>
                  <a:cs typeface="Arial" pitchFamily="34" charset="0"/>
                </a:rPr>
                <a:t> pulsation - Pas à </a:t>
              </a:r>
              <a:r>
                <a:rPr kumimoji="0" lang="en-US" sz="2000" b="0" i="0" u="none" strike="noStrike" cap="none" normalizeH="0" baseline="0" dirty="0" err="1" smtClean="0">
                  <a:ln>
                    <a:noFill/>
                  </a:ln>
                  <a:solidFill>
                    <a:srgbClr val="000000"/>
                  </a:solidFill>
                  <a:effectLst/>
                  <a:latin typeface="+mn-lt"/>
                  <a:cs typeface="Arial" pitchFamily="34" charset="0"/>
                </a:rPr>
                <a:t>risque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1035" name="Rectangle 70"/>
            <p:cNvSpPr>
              <a:spLocks noChangeArrowheads="1"/>
            </p:cNvSpPr>
            <p:nvPr/>
          </p:nvSpPr>
          <p:spPr bwMode="auto">
            <a:xfrm>
              <a:off x="12056477" y="5052840"/>
              <a:ext cx="18354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Arial" pitchFamily="34" charset="0"/>
                </a:rPr>
                <a:t>A </a:t>
              </a:r>
              <a:r>
                <a:rPr kumimoji="0" lang="en-US" sz="2000" b="0" i="0" u="none" strike="noStrike" cap="none" normalizeH="0" baseline="0" dirty="0" err="1" smtClean="0">
                  <a:ln>
                    <a:noFill/>
                  </a:ln>
                  <a:solidFill>
                    <a:srgbClr val="000000"/>
                  </a:solidFill>
                  <a:effectLst/>
                  <a:latin typeface="+mn-lt"/>
                  <a:cs typeface="Arial" pitchFamily="34" charset="0"/>
                </a:rPr>
                <a:t>risque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1036" name="Rectangle 71"/>
            <p:cNvSpPr>
              <a:spLocks noChangeArrowheads="1"/>
            </p:cNvSpPr>
            <p:nvPr/>
          </p:nvSpPr>
          <p:spPr bwMode="auto">
            <a:xfrm>
              <a:off x="2836352" y="5052840"/>
              <a:ext cx="72766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2000" b="0" i="0" u="none" strike="noStrike" cap="none" normalizeH="0" baseline="0" dirty="0" err="1" smtClean="0">
                  <a:ln>
                    <a:noFill/>
                  </a:ln>
                  <a:solidFill>
                    <a:srgbClr val="000000"/>
                  </a:solidFill>
                  <a:effectLst/>
                  <a:latin typeface="+mn-lt"/>
                  <a:cs typeface="Arial" pitchFamily="34" charset="0"/>
                </a:rPr>
                <a:t>Examen</a:t>
              </a:r>
              <a:r>
                <a:rPr kumimoji="0" lang="en-US" sz="2000" b="0" i="0" u="none" strike="noStrike" cap="none" normalizeH="0" baseline="0" dirty="0" smtClean="0">
                  <a:ln>
                    <a:noFill/>
                  </a:ln>
                  <a:solidFill>
                    <a:srgbClr val="000000"/>
                  </a:solidFill>
                  <a:effectLst/>
                  <a:latin typeface="+mn-lt"/>
                  <a:cs typeface="Arial" pitchFamily="34" charset="0"/>
                </a:rPr>
                <a:t> </a:t>
              </a:r>
              <a:r>
                <a:rPr kumimoji="0" lang="en-US" sz="2000" b="0" i="0" u="none" strike="noStrike" cap="none" normalizeH="0" baseline="0" dirty="0" err="1" smtClean="0">
                  <a:ln>
                    <a:noFill/>
                  </a:ln>
                  <a:solidFill>
                    <a:srgbClr val="000000"/>
                  </a:solidFill>
                  <a:effectLst/>
                  <a:latin typeface="+mn-lt"/>
                  <a:cs typeface="Arial" pitchFamily="34" charset="0"/>
                </a:rPr>
                <a:t>sensibilité</a:t>
              </a:r>
              <a:r>
                <a:rPr kumimoji="0" lang="en-US" sz="2000" b="0" i="0" u="none" strike="noStrike" cap="none" normalizeH="0" baseline="0" dirty="0" smtClean="0">
                  <a:ln>
                    <a:noFill/>
                  </a:ln>
                  <a:solidFill>
                    <a:srgbClr val="000000"/>
                  </a:solidFill>
                  <a:effectLst/>
                  <a:latin typeface="+mn-lt"/>
                  <a:cs typeface="Arial" pitchFamily="34" charset="0"/>
                </a:rPr>
                <a:t> - Pas à </a:t>
              </a:r>
              <a:r>
                <a:rPr kumimoji="0" lang="en-US" sz="2000" b="0" i="0" u="none" strike="noStrike" cap="none" normalizeH="0" baseline="0" dirty="0" err="1" smtClean="0">
                  <a:ln>
                    <a:noFill/>
                  </a:ln>
                  <a:solidFill>
                    <a:srgbClr val="000000"/>
                  </a:solidFill>
                  <a:effectLst/>
                  <a:latin typeface="+mn-lt"/>
                  <a:cs typeface="Arial" pitchFamily="34" charset="0"/>
                </a:rPr>
                <a:t>risque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1037" name="Rectangle 72"/>
            <p:cNvSpPr>
              <a:spLocks noChangeArrowheads="1"/>
            </p:cNvSpPr>
            <p:nvPr/>
          </p:nvSpPr>
          <p:spPr bwMode="auto">
            <a:xfrm>
              <a:off x="12056477" y="5340872"/>
              <a:ext cx="18354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Arial" pitchFamily="34" charset="0"/>
                </a:rPr>
                <a:t>A </a:t>
              </a:r>
              <a:r>
                <a:rPr kumimoji="0" lang="en-US" sz="2000" b="0" i="0" u="none" strike="noStrike" cap="none" normalizeH="0" baseline="0" dirty="0" err="1" smtClean="0">
                  <a:ln>
                    <a:noFill/>
                  </a:ln>
                  <a:solidFill>
                    <a:srgbClr val="000000"/>
                  </a:solidFill>
                  <a:effectLst/>
                  <a:latin typeface="+mn-lt"/>
                  <a:cs typeface="Arial" pitchFamily="34" charset="0"/>
                </a:rPr>
                <a:t>risque</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1039" name="Rectangle 74"/>
            <p:cNvSpPr>
              <a:spLocks noChangeArrowheads="1"/>
            </p:cNvSpPr>
            <p:nvPr/>
          </p:nvSpPr>
          <p:spPr bwMode="auto">
            <a:xfrm>
              <a:off x="3901950" y="1176021"/>
              <a:ext cx="800314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l" eaLnBrk="1" hangingPunct="1"/>
              <a:r>
                <a:rPr lang="en-US" sz="3200" b="0" dirty="0" smtClean="0">
                  <a:solidFill>
                    <a:schemeClr val="tx1"/>
                  </a:solidFill>
                  <a:effectLst>
                    <a:outerShdw blurRad="38100" dist="38100" dir="2700000" algn="tl">
                      <a:srgbClr val="000000">
                        <a:alpha val="43137"/>
                      </a:srgbClr>
                    </a:outerShdw>
                  </a:effectLst>
                  <a:latin typeface="+mn-lt"/>
                  <a:cs typeface="Arial" pitchFamily="34" charset="0"/>
                </a:rPr>
                <a:t>Pulsation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ou</a:t>
              </a:r>
              <a:r>
                <a:rPr lang="en-US" sz="3200" b="0" dirty="0" smtClean="0">
                  <a:solidFill>
                    <a:schemeClr val="tx1"/>
                  </a:solidFill>
                  <a:effectLst>
                    <a:outerShdw blurRad="38100" dist="38100" dir="2700000" algn="tl">
                      <a:srgbClr val="000000">
                        <a:alpha val="43137"/>
                      </a:srgbClr>
                    </a:outerShdw>
                  </a:effectLst>
                  <a:latin typeface="+mn-lt"/>
                  <a:cs typeface="Arial" pitchFamily="34" charset="0"/>
                </a:rPr>
                <a:t> </a:t>
              </a:r>
              <a:r>
                <a:rPr lang="en-US" sz="3200" b="0" dirty="0" err="1" smtClean="0">
                  <a:solidFill>
                    <a:schemeClr val="tx1"/>
                  </a:solidFill>
                  <a:effectLst>
                    <a:outerShdw blurRad="38100" dist="38100" dir="2700000" algn="tl">
                      <a:srgbClr val="000000">
                        <a:alpha val="43137"/>
                      </a:srgbClr>
                    </a:outerShdw>
                  </a:effectLst>
                  <a:latin typeface="+mn-lt"/>
                  <a:cs typeface="Arial" pitchFamily="34" charset="0"/>
                </a:rPr>
                <a:t>sensibilité</a:t>
              </a:r>
              <a:endParaRPr lang="en-US" sz="3200" b="0" dirty="0" smtClean="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1040" name="Rectangle 75"/>
            <p:cNvSpPr>
              <a:spLocks noChangeArrowheads="1"/>
            </p:cNvSpPr>
            <p:nvPr/>
          </p:nvSpPr>
          <p:spPr bwMode="auto">
            <a:xfrm>
              <a:off x="3302896" y="394386"/>
              <a:ext cx="973187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err="1"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Diabétique</a:t>
              </a:r>
              <a:r>
                <a:rPr kumimoji="0" lang="en-US" sz="360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mn-lt"/>
                  <a:cs typeface="Arial" pitchFamily="34" charset="0"/>
                </a:rPr>
                <a:t> Type 1 et 2</a:t>
              </a:r>
            </a:p>
          </p:txBody>
        </p:sp>
      </p:grpSp>
      <p:grpSp>
        <p:nvGrpSpPr>
          <p:cNvPr id="83" name="Group 96"/>
          <p:cNvGrpSpPr/>
          <p:nvPr/>
        </p:nvGrpSpPr>
        <p:grpSpPr>
          <a:xfrm>
            <a:off x="4355976" y="1196752"/>
            <a:ext cx="4392488" cy="5110163"/>
            <a:chOff x="19313" y="1268413"/>
            <a:chExt cx="7792775" cy="5110163"/>
          </a:xfrm>
        </p:grpSpPr>
        <p:sp>
          <p:nvSpPr>
            <p:cNvPr id="96" name="AutoShape 4"/>
            <p:cNvSpPr>
              <a:spLocks noChangeAspect="1" noChangeArrowheads="1" noTextEdit="1"/>
            </p:cNvSpPr>
            <p:nvPr/>
          </p:nvSpPr>
          <p:spPr bwMode="auto">
            <a:xfrm>
              <a:off x="785813" y="1268413"/>
              <a:ext cx="7026275"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
            <p:cNvSpPr>
              <a:spLocks noChangeArrowheads="1"/>
            </p:cNvSpPr>
            <p:nvPr/>
          </p:nvSpPr>
          <p:spPr bwMode="auto">
            <a:xfrm>
              <a:off x="1522413" y="2017713"/>
              <a:ext cx="6107113" cy="2627313"/>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9"/>
            <p:cNvSpPr>
              <a:spLocks noChangeShapeType="1"/>
            </p:cNvSpPr>
            <p:nvPr/>
          </p:nvSpPr>
          <p:spPr bwMode="auto">
            <a:xfrm>
              <a:off x="1522413" y="3933825"/>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0"/>
            <p:cNvSpPr>
              <a:spLocks noChangeShapeType="1"/>
            </p:cNvSpPr>
            <p:nvPr/>
          </p:nvSpPr>
          <p:spPr bwMode="auto">
            <a:xfrm>
              <a:off x="1522413" y="3328988"/>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1"/>
            <p:cNvSpPr>
              <a:spLocks noChangeShapeType="1"/>
            </p:cNvSpPr>
            <p:nvPr/>
          </p:nvSpPr>
          <p:spPr bwMode="auto">
            <a:xfrm>
              <a:off x="1522413" y="2728913"/>
              <a:ext cx="6107113" cy="0"/>
            </a:xfrm>
            <a:prstGeom prst="line">
              <a:avLst/>
            </a:prstGeom>
            <a:noFill/>
            <a:ln w="11">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
            <p:cNvSpPr>
              <a:spLocks/>
            </p:cNvSpPr>
            <p:nvPr/>
          </p:nvSpPr>
          <p:spPr bwMode="auto">
            <a:xfrm>
              <a:off x="3779838" y="2870200"/>
              <a:ext cx="3738563" cy="706438"/>
            </a:xfrm>
            <a:custGeom>
              <a:avLst/>
              <a:gdLst>
                <a:gd name="T0" fmla="*/ 0 w 878"/>
                <a:gd name="T1" fmla="*/ 0 h 166"/>
                <a:gd name="T2" fmla="*/ 317 w 878"/>
                <a:gd name="T3" fmla="*/ 36 h 166"/>
                <a:gd name="T4" fmla="*/ 552 w 878"/>
                <a:gd name="T5" fmla="*/ 55 h 166"/>
                <a:gd name="T6" fmla="*/ 878 w 878"/>
                <a:gd name="T7" fmla="*/ 166 h 166"/>
              </a:gdLst>
              <a:ahLst/>
              <a:cxnLst>
                <a:cxn ang="0">
                  <a:pos x="T0" y="T1"/>
                </a:cxn>
                <a:cxn ang="0">
                  <a:pos x="T2" y="T3"/>
                </a:cxn>
                <a:cxn ang="0">
                  <a:pos x="T4" y="T5"/>
                </a:cxn>
                <a:cxn ang="0">
                  <a:pos x="T6" y="T7"/>
                </a:cxn>
              </a:cxnLst>
              <a:rect l="0" t="0" r="r" b="b"/>
              <a:pathLst>
                <a:path w="878" h="166">
                  <a:moveTo>
                    <a:pt x="0" y="0"/>
                  </a:moveTo>
                  <a:lnTo>
                    <a:pt x="317" y="36"/>
                  </a:lnTo>
                  <a:lnTo>
                    <a:pt x="552" y="55"/>
                  </a:lnTo>
                  <a:lnTo>
                    <a:pt x="878" y="166"/>
                  </a:lnTo>
                </a:path>
              </a:pathLst>
            </a:cu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02" name="Oval 13"/>
            <p:cNvSpPr>
              <a:spLocks noChangeArrowheads="1"/>
            </p:cNvSpPr>
            <p:nvPr/>
          </p:nvSpPr>
          <p:spPr bwMode="auto">
            <a:xfrm>
              <a:off x="3741738" y="2830513"/>
              <a:ext cx="76200" cy="77788"/>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14"/>
            <p:cNvSpPr>
              <a:spLocks noChangeArrowheads="1"/>
            </p:cNvSpPr>
            <p:nvPr/>
          </p:nvSpPr>
          <p:spPr bwMode="auto">
            <a:xfrm>
              <a:off x="5091113" y="2984500"/>
              <a:ext cx="76200"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15"/>
            <p:cNvSpPr>
              <a:spLocks noChangeArrowheads="1"/>
            </p:cNvSpPr>
            <p:nvPr/>
          </p:nvSpPr>
          <p:spPr bwMode="auto">
            <a:xfrm>
              <a:off x="6091238" y="3065463"/>
              <a:ext cx="77788"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6"/>
            <p:cNvSpPr>
              <a:spLocks noChangeArrowheads="1"/>
            </p:cNvSpPr>
            <p:nvPr/>
          </p:nvSpPr>
          <p:spPr bwMode="auto">
            <a:xfrm>
              <a:off x="7480300" y="3538538"/>
              <a:ext cx="76200" cy="76200"/>
            </a:xfrm>
            <a:prstGeom prst="ellipse">
              <a:avLst/>
            </a:prstGeom>
            <a:solidFill>
              <a:srgbClr val="97B6B0"/>
            </a:solidFill>
            <a:ln w="11">
              <a:solidFill>
                <a:srgbClr val="97B6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7"/>
            <p:cNvSpPr>
              <a:spLocks/>
            </p:cNvSpPr>
            <p:nvPr/>
          </p:nvSpPr>
          <p:spPr bwMode="auto">
            <a:xfrm>
              <a:off x="3779838" y="2746375"/>
              <a:ext cx="3738563" cy="395288"/>
            </a:xfrm>
            <a:custGeom>
              <a:avLst/>
              <a:gdLst>
                <a:gd name="T0" fmla="*/ 0 w 878"/>
                <a:gd name="T1" fmla="*/ 27 h 93"/>
                <a:gd name="T2" fmla="*/ 317 w 878"/>
                <a:gd name="T3" fmla="*/ 0 h 93"/>
                <a:gd name="T4" fmla="*/ 552 w 878"/>
                <a:gd name="T5" fmla="*/ 29 h 93"/>
                <a:gd name="T6" fmla="*/ 878 w 878"/>
                <a:gd name="T7" fmla="*/ 93 h 93"/>
              </a:gdLst>
              <a:ahLst/>
              <a:cxnLst>
                <a:cxn ang="0">
                  <a:pos x="T0" y="T1"/>
                </a:cxn>
                <a:cxn ang="0">
                  <a:pos x="T2" y="T3"/>
                </a:cxn>
                <a:cxn ang="0">
                  <a:pos x="T4" y="T5"/>
                </a:cxn>
                <a:cxn ang="0">
                  <a:pos x="T6" y="T7"/>
                </a:cxn>
              </a:cxnLst>
              <a:rect l="0" t="0" r="r" b="b"/>
              <a:pathLst>
                <a:path w="878" h="93">
                  <a:moveTo>
                    <a:pt x="0" y="27"/>
                  </a:moveTo>
                  <a:lnTo>
                    <a:pt x="317" y="0"/>
                  </a:lnTo>
                  <a:lnTo>
                    <a:pt x="552" y="29"/>
                  </a:lnTo>
                  <a:lnTo>
                    <a:pt x="878" y="93"/>
                  </a:lnTo>
                </a:path>
              </a:pathLst>
            </a:custGeom>
            <a:noFill/>
            <a:ln w="28575">
              <a:solidFill>
                <a:srgbClr val="2D6D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Oval 18"/>
            <p:cNvSpPr>
              <a:spLocks noChangeArrowheads="1"/>
            </p:cNvSpPr>
            <p:nvPr/>
          </p:nvSpPr>
          <p:spPr bwMode="auto">
            <a:xfrm>
              <a:off x="3741738" y="28225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19"/>
            <p:cNvSpPr>
              <a:spLocks noChangeArrowheads="1"/>
            </p:cNvSpPr>
            <p:nvPr/>
          </p:nvSpPr>
          <p:spPr bwMode="auto">
            <a:xfrm>
              <a:off x="5091113" y="2708275"/>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20"/>
            <p:cNvSpPr>
              <a:spLocks noChangeArrowheads="1"/>
            </p:cNvSpPr>
            <p:nvPr/>
          </p:nvSpPr>
          <p:spPr bwMode="auto">
            <a:xfrm>
              <a:off x="6091238" y="2830513"/>
              <a:ext cx="77788" cy="77788"/>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21"/>
            <p:cNvSpPr>
              <a:spLocks noChangeArrowheads="1"/>
            </p:cNvSpPr>
            <p:nvPr/>
          </p:nvSpPr>
          <p:spPr bwMode="auto">
            <a:xfrm>
              <a:off x="7480300" y="3103563"/>
              <a:ext cx="76200" cy="76200"/>
            </a:xfrm>
            <a:prstGeom prst="ellipse">
              <a:avLst/>
            </a:prstGeom>
            <a:solidFill>
              <a:srgbClr val="2D6D66"/>
            </a:solidFill>
            <a:ln w="11">
              <a:solidFill>
                <a:srgbClr val="2D6D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2"/>
            <p:cNvSpPr>
              <a:spLocks/>
            </p:cNvSpPr>
            <p:nvPr/>
          </p:nvSpPr>
          <p:spPr bwMode="auto">
            <a:xfrm>
              <a:off x="3779838" y="3422650"/>
              <a:ext cx="3738563" cy="668338"/>
            </a:xfrm>
            <a:custGeom>
              <a:avLst/>
              <a:gdLst>
                <a:gd name="T0" fmla="*/ 0 w 878"/>
                <a:gd name="T1" fmla="*/ 16 h 157"/>
                <a:gd name="T2" fmla="*/ 317 w 878"/>
                <a:gd name="T3" fmla="*/ 0 h 157"/>
                <a:gd name="T4" fmla="*/ 552 w 878"/>
                <a:gd name="T5" fmla="*/ 26 h 157"/>
                <a:gd name="T6" fmla="*/ 878 w 878"/>
                <a:gd name="T7" fmla="*/ 157 h 157"/>
              </a:gdLst>
              <a:ahLst/>
              <a:cxnLst>
                <a:cxn ang="0">
                  <a:pos x="T0" y="T1"/>
                </a:cxn>
                <a:cxn ang="0">
                  <a:pos x="T2" y="T3"/>
                </a:cxn>
                <a:cxn ang="0">
                  <a:pos x="T4" y="T5"/>
                </a:cxn>
                <a:cxn ang="0">
                  <a:pos x="T6" y="T7"/>
                </a:cxn>
              </a:cxnLst>
              <a:rect l="0" t="0" r="r" b="b"/>
              <a:pathLst>
                <a:path w="878" h="157">
                  <a:moveTo>
                    <a:pt x="0" y="16"/>
                  </a:moveTo>
                  <a:lnTo>
                    <a:pt x="317" y="0"/>
                  </a:lnTo>
                  <a:lnTo>
                    <a:pt x="552" y="26"/>
                  </a:lnTo>
                  <a:lnTo>
                    <a:pt x="878" y="157"/>
                  </a:lnTo>
                </a:path>
              </a:pathLst>
            </a:custGeom>
            <a:ln>
              <a:headEnd/>
              <a:tailEnd/>
            </a:ln>
            <a:extLst>
              <a:ext uri="{909E8E84-426E-40DD-AFC4-6F175D3DCCD1}">
                <a14:hiddenFill xmlns:a14="http://schemas.microsoft.com/office/drawing/2010/main" xmlns="">
                  <a:solidFill>
                    <a:srgbClr val="FFFFFF"/>
                  </a:solidFill>
                </a14:hiddenFill>
              </a:ext>
            </a:extLst>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12" name="Oval 23"/>
            <p:cNvSpPr>
              <a:spLocks noChangeArrowheads="1"/>
            </p:cNvSpPr>
            <p:nvPr/>
          </p:nvSpPr>
          <p:spPr bwMode="auto">
            <a:xfrm>
              <a:off x="3741738" y="3452813"/>
              <a:ext cx="76200"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24"/>
            <p:cNvSpPr>
              <a:spLocks noChangeArrowheads="1"/>
            </p:cNvSpPr>
            <p:nvPr/>
          </p:nvSpPr>
          <p:spPr bwMode="auto">
            <a:xfrm>
              <a:off x="5091113" y="3384550"/>
              <a:ext cx="76200"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25"/>
            <p:cNvSpPr>
              <a:spLocks noChangeArrowheads="1"/>
            </p:cNvSpPr>
            <p:nvPr/>
          </p:nvSpPr>
          <p:spPr bwMode="auto">
            <a:xfrm>
              <a:off x="6091238" y="3495675"/>
              <a:ext cx="77788" cy="76200"/>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26"/>
            <p:cNvSpPr>
              <a:spLocks noChangeArrowheads="1"/>
            </p:cNvSpPr>
            <p:nvPr/>
          </p:nvSpPr>
          <p:spPr bwMode="auto">
            <a:xfrm>
              <a:off x="7480300" y="4052888"/>
              <a:ext cx="76200" cy="77788"/>
            </a:xfrm>
            <a:prstGeom prst="ellipse">
              <a:avLst/>
            </a:prstGeom>
            <a:solidFill>
              <a:srgbClr val="BFA19C"/>
            </a:solidFill>
            <a:ln w="11">
              <a:solidFill>
                <a:srgbClr val="BFA19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7"/>
            <p:cNvSpPr>
              <a:spLocks/>
            </p:cNvSpPr>
            <p:nvPr/>
          </p:nvSpPr>
          <p:spPr bwMode="auto">
            <a:xfrm>
              <a:off x="3779838" y="3222625"/>
              <a:ext cx="3738563" cy="541338"/>
            </a:xfrm>
            <a:custGeom>
              <a:avLst/>
              <a:gdLst>
                <a:gd name="T0" fmla="*/ 0 w 878"/>
                <a:gd name="T1" fmla="*/ 46 h 127"/>
                <a:gd name="T2" fmla="*/ 317 w 878"/>
                <a:gd name="T3" fmla="*/ 0 h 127"/>
                <a:gd name="T4" fmla="*/ 552 w 878"/>
                <a:gd name="T5" fmla="*/ 20 h 127"/>
                <a:gd name="T6" fmla="*/ 878 w 878"/>
                <a:gd name="T7" fmla="*/ 127 h 127"/>
              </a:gdLst>
              <a:ahLst/>
              <a:cxnLst>
                <a:cxn ang="0">
                  <a:pos x="T0" y="T1"/>
                </a:cxn>
                <a:cxn ang="0">
                  <a:pos x="T2" y="T3"/>
                </a:cxn>
                <a:cxn ang="0">
                  <a:pos x="T4" y="T5"/>
                </a:cxn>
                <a:cxn ang="0">
                  <a:pos x="T6" y="T7"/>
                </a:cxn>
              </a:cxnLst>
              <a:rect l="0" t="0" r="r" b="b"/>
              <a:pathLst>
                <a:path w="878" h="127">
                  <a:moveTo>
                    <a:pt x="0" y="46"/>
                  </a:moveTo>
                  <a:lnTo>
                    <a:pt x="317" y="0"/>
                  </a:lnTo>
                  <a:lnTo>
                    <a:pt x="552" y="20"/>
                  </a:lnTo>
                  <a:lnTo>
                    <a:pt x="878" y="127"/>
                  </a:lnTo>
                </a:path>
              </a:pathLst>
            </a:custGeom>
            <a:noFill/>
            <a:ln w="28575">
              <a:solidFill>
                <a:srgbClr val="C1053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28"/>
            <p:cNvSpPr>
              <a:spLocks noChangeArrowheads="1"/>
            </p:cNvSpPr>
            <p:nvPr/>
          </p:nvSpPr>
          <p:spPr bwMode="auto">
            <a:xfrm>
              <a:off x="3741738" y="338137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29"/>
            <p:cNvSpPr>
              <a:spLocks noChangeArrowheads="1"/>
            </p:cNvSpPr>
            <p:nvPr/>
          </p:nvSpPr>
          <p:spPr bwMode="auto">
            <a:xfrm>
              <a:off x="5091113" y="3184525"/>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30"/>
            <p:cNvSpPr>
              <a:spLocks noChangeArrowheads="1"/>
            </p:cNvSpPr>
            <p:nvPr/>
          </p:nvSpPr>
          <p:spPr bwMode="auto">
            <a:xfrm>
              <a:off x="6091238" y="3270250"/>
              <a:ext cx="77788"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31"/>
            <p:cNvSpPr>
              <a:spLocks noChangeArrowheads="1"/>
            </p:cNvSpPr>
            <p:nvPr/>
          </p:nvSpPr>
          <p:spPr bwMode="auto">
            <a:xfrm>
              <a:off x="7480300" y="3725863"/>
              <a:ext cx="76200" cy="76200"/>
            </a:xfrm>
            <a:prstGeom prst="ellipse">
              <a:avLst/>
            </a:prstGeom>
            <a:solidFill>
              <a:srgbClr val="C10534"/>
            </a:solidFill>
            <a:ln w="11">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32"/>
            <p:cNvSpPr>
              <a:spLocks noChangeShapeType="1"/>
            </p:cNvSpPr>
            <p:nvPr/>
          </p:nvSpPr>
          <p:spPr bwMode="auto">
            <a:xfrm flipV="1">
              <a:off x="1522413" y="2017713"/>
              <a:ext cx="0" cy="2627313"/>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3"/>
            <p:cNvSpPr>
              <a:spLocks noChangeShapeType="1"/>
            </p:cNvSpPr>
            <p:nvPr/>
          </p:nvSpPr>
          <p:spPr bwMode="auto">
            <a:xfrm flipH="1">
              <a:off x="1454150" y="4533900"/>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4"/>
            <p:cNvSpPr>
              <a:spLocks noChangeArrowheads="1"/>
            </p:cNvSpPr>
            <p:nvPr/>
          </p:nvSpPr>
          <p:spPr bwMode="auto">
            <a:xfrm rot="16200000">
              <a:off x="1234114" y="4291196"/>
              <a:ext cx="198772" cy="38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Line 35"/>
            <p:cNvSpPr>
              <a:spLocks noChangeShapeType="1"/>
            </p:cNvSpPr>
            <p:nvPr/>
          </p:nvSpPr>
          <p:spPr bwMode="auto">
            <a:xfrm flipH="1">
              <a:off x="1454150" y="3933825"/>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6"/>
            <p:cNvSpPr>
              <a:spLocks noChangeArrowheads="1"/>
            </p:cNvSpPr>
            <p:nvPr/>
          </p:nvSpPr>
          <p:spPr bwMode="auto">
            <a:xfrm rot="16200000">
              <a:off x="1234114" y="3691121"/>
              <a:ext cx="198772" cy="38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Line 37"/>
            <p:cNvSpPr>
              <a:spLocks noChangeShapeType="1"/>
            </p:cNvSpPr>
            <p:nvPr/>
          </p:nvSpPr>
          <p:spPr bwMode="auto">
            <a:xfrm flipH="1">
              <a:off x="1454150" y="3328988"/>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8"/>
            <p:cNvSpPr>
              <a:spLocks noChangeArrowheads="1"/>
            </p:cNvSpPr>
            <p:nvPr/>
          </p:nvSpPr>
          <p:spPr bwMode="auto">
            <a:xfrm rot="16200000">
              <a:off x="1234114" y="3086283"/>
              <a:ext cx="198772" cy="38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Line 39"/>
            <p:cNvSpPr>
              <a:spLocks noChangeShapeType="1"/>
            </p:cNvSpPr>
            <p:nvPr/>
          </p:nvSpPr>
          <p:spPr bwMode="auto">
            <a:xfrm flipH="1">
              <a:off x="1454150" y="2728913"/>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40"/>
            <p:cNvSpPr>
              <a:spLocks noChangeArrowheads="1"/>
            </p:cNvSpPr>
            <p:nvPr/>
          </p:nvSpPr>
          <p:spPr bwMode="auto">
            <a:xfrm rot="16200000">
              <a:off x="1235702" y="2486208"/>
              <a:ext cx="198772" cy="38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Line 41"/>
            <p:cNvSpPr>
              <a:spLocks noChangeShapeType="1"/>
            </p:cNvSpPr>
            <p:nvPr/>
          </p:nvSpPr>
          <p:spPr bwMode="auto">
            <a:xfrm flipH="1">
              <a:off x="1454150" y="2128838"/>
              <a:ext cx="6826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42"/>
            <p:cNvSpPr>
              <a:spLocks noChangeArrowheads="1"/>
            </p:cNvSpPr>
            <p:nvPr/>
          </p:nvSpPr>
          <p:spPr bwMode="auto">
            <a:xfrm rot="16200000">
              <a:off x="1185214" y="1876608"/>
              <a:ext cx="298159" cy="38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Line 44"/>
            <p:cNvSpPr>
              <a:spLocks noChangeShapeType="1"/>
            </p:cNvSpPr>
            <p:nvPr/>
          </p:nvSpPr>
          <p:spPr bwMode="auto">
            <a:xfrm>
              <a:off x="1522413" y="4645025"/>
              <a:ext cx="6107113" cy="0"/>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45"/>
            <p:cNvSpPr>
              <a:spLocks noChangeShapeType="1"/>
            </p:cNvSpPr>
            <p:nvPr/>
          </p:nvSpPr>
          <p:spPr bwMode="auto">
            <a:xfrm>
              <a:off x="1636713"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46"/>
            <p:cNvSpPr>
              <a:spLocks noChangeArrowheads="1"/>
            </p:cNvSpPr>
            <p:nvPr/>
          </p:nvSpPr>
          <p:spPr bwMode="auto">
            <a:xfrm>
              <a:off x="1441450"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Line 47"/>
            <p:cNvSpPr>
              <a:spLocks noChangeShapeType="1"/>
            </p:cNvSpPr>
            <p:nvPr/>
          </p:nvSpPr>
          <p:spPr bwMode="auto">
            <a:xfrm>
              <a:off x="2481263"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48"/>
            <p:cNvSpPr>
              <a:spLocks noChangeArrowheads="1"/>
            </p:cNvSpPr>
            <p:nvPr/>
          </p:nvSpPr>
          <p:spPr bwMode="auto">
            <a:xfrm>
              <a:off x="2284413"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Line 49"/>
            <p:cNvSpPr>
              <a:spLocks noChangeShapeType="1"/>
            </p:cNvSpPr>
            <p:nvPr/>
          </p:nvSpPr>
          <p:spPr bwMode="auto">
            <a:xfrm>
              <a:off x="3319463"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50"/>
            <p:cNvSpPr>
              <a:spLocks noChangeArrowheads="1"/>
            </p:cNvSpPr>
            <p:nvPr/>
          </p:nvSpPr>
          <p:spPr bwMode="auto">
            <a:xfrm>
              <a:off x="3124199"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Line 51"/>
            <p:cNvSpPr>
              <a:spLocks noChangeShapeType="1"/>
            </p:cNvSpPr>
            <p:nvPr/>
          </p:nvSpPr>
          <p:spPr bwMode="auto">
            <a:xfrm>
              <a:off x="4162425"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52"/>
            <p:cNvSpPr>
              <a:spLocks noChangeArrowheads="1"/>
            </p:cNvSpPr>
            <p:nvPr/>
          </p:nvSpPr>
          <p:spPr bwMode="auto">
            <a:xfrm>
              <a:off x="3967163"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Line 53"/>
            <p:cNvSpPr>
              <a:spLocks noChangeShapeType="1"/>
            </p:cNvSpPr>
            <p:nvPr/>
          </p:nvSpPr>
          <p:spPr bwMode="auto">
            <a:xfrm>
              <a:off x="5005388"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54"/>
            <p:cNvSpPr>
              <a:spLocks noChangeArrowheads="1"/>
            </p:cNvSpPr>
            <p:nvPr/>
          </p:nvSpPr>
          <p:spPr bwMode="auto">
            <a:xfrm>
              <a:off x="4810124"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Line 55"/>
            <p:cNvSpPr>
              <a:spLocks noChangeShapeType="1"/>
            </p:cNvSpPr>
            <p:nvPr/>
          </p:nvSpPr>
          <p:spPr bwMode="auto">
            <a:xfrm>
              <a:off x="5848350"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56"/>
            <p:cNvSpPr>
              <a:spLocks noChangeArrowheads="1"/>
            </p:cNvSpPr>
            <p:nvPr/>
          </p:nvSpPr>
          <p:spPr bwMode="auto">
            <a:xfrm>
              <a:off x="5653088" y="4751388"/>
              <a:ext cx="68162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Line 57"/>
            <p:cNvSpPr>
              <a:spLocks noChangeShapeType="1"/>
            </p:cNvSpPr>
            <p:nvPr/>
          </p:nvSpPr>
          <p:spPr bwMode="auto">
            <a:xfrm>
              <a:off x="6692900" y="4645025"/>
              <a:ext cx="0" cy="73025"/>
            </a:xfrm>
            <a:prstGeom prst="line">
              <a:avLst/>
            </a:prstGeom>
            <a:noFill/>
            <a:ln w="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58"/>
            <p:cNvSpPr>
              <a:spLocks noChangeArrowheads="1"/>
            </p:cNvSpPr>
            <p:nvPr/>
          </p:nvSpPr>
          <p:spPr bwMode="auto">
            <a:xfrm>
              <a:off x="6496050" y="4751388"/>
              <a:ext cx="7052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59"/>
            <p:cNvSpPr>
              <a:spLocks noChangeArrowheads="1"/>
            </p:cNvSpPr>
            <p:nvPr/>
          </p:nvSpPr>
          <p:spPr bwMode="auto">
            <a:xfrm>
              <a:off x="19313" y="4794980"/>
              <a:ext cx="133948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normalizeH="0" baseline="0" dirty="0" err="1"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années</a:t>
              </a:r>
              <a:r>
                <a:rPr kumimoji="0" lang="en-US" sz="14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92658729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sz="3600" dirty="0" smtClean="0"/>
              <a:t>Résumé des </a:t>
            </a:r>
            <a:r>
              <a:rPr lang="en-GB" sz="3600" dirty="0" err="1" smtClean="0"/>
              <a:t>résultats</a:t>
            </a:r>
            <a:endParaRPr lang="en-GB" sz="3600" dirty="0" smtClean="0"/>
          </a:p>
        </p:txBody>
      </p:sp>
      <p:sp>
        <p:nvSpPr>
          <p:cNvPr id="61443" name="Content Placeholder 2"/>
          <p:cNvSpPr>
            <a:spLocks noGrp="1"/>
          </p:cNvSpPr>
          <p:nvPr>
            <p:ph idx="1"/>
          </p:nvPr>
        </p:nvSpPr>
        <p:spPr>
          <a:xfrm>
            <a:off x="683568" y="1340768"/>
            <a:ext cx="8155632" cy="4603750"/>
          </a:xfrm>
        </p:spPr>
        <p:txBody>
          <a:bodyPr/>
          <a:lstStyle/>
          <a:p>
            <a:pPr marL="457200" indent="-457200"/>
            <a:r>
              <a:rPr lang="en-GB" dirty="0" smtClean="0"/>
              <a:t>Les </a:t>
            </a:r>
            <a:r>
              <a:rPr lang="en-GB" dirty="0" err="1" smtClean="0"/>
              <a:t>caractéristiques</a:t>
            </a:r>
            <a:r>
              <a:rPr lang="en-GB" dirty="0" smtClean="0"/>
              <a:t> des patients </a:t>
            </a:r>
            <a:r>
              <a:rPr lang="en-GB" dirty="0" err="1" smtClean="0"/>
              <a:t>sont</a:t>
            </a:r>
            <a:r>
              <a:rPr lang="en-GB" dirty="0" smtClean="0"/>
              <a:t> </a:t>
            </a:r>
            <a:r>
              <a:rPr lang="en-GB" dirty="0" err="1" smtClean="0"/>
              <a:t>globalement</a:t>
            </a:r>
            <a:r>
              <a:rPr lang="en-GB" dirty="0" smtClean="0"/>
              <a:t> stables</a:t>
            </a:r>
          </a:p>
          <a:p>
            <a:pPr marL="457200" indent="-457200"/>
            <a:r>
              <a:rPr lang="en-GB" dirty="0" err="1" smtClean="0"/>
              <a:t>Une</a:t>
            </a:r>
            <a:r>
              <a:rPr lang="en-GB" dirty="0" smtClean="0"/>
              <a:t> </a:t>
            </a:r>
            <a:r>
              <a:rPr lang="en-GB" dirty="0" err="1" smtClean="0"/>
              <a:t>tendance</a:t>
            </a:r>
            <a:r>
              <a:rPr lang="en-GB" dirty="0" smtClean="0"/>
              <a:t> à un </a:t>
            </a:r>
            <a:r>
              <a:rPr lang="en-GB" dirty="0" err="1" smtClean="0"/>
              <a:t>renvoi</a:t>
            </a:r>
            <a:r>
              <a:rPr lang="en-GB" dirty="0" smtClean="0"/>
              <a:t> plus </a:t>
            </a:r>
            <a:r>
              <a:rPr lang="en-GB" dirty="0" err="1" smtClean="0"/>
              <a:t>rapide</a:t>
            </a:r>
            <a:r>
              <a:rPr lang="en-GB" dirty="0" smtClean="0"/>
              <a:t> </a:t>
            </a:r>
            <a:r>
              <a:rPr lang="en-GB" dirty="0" err="1" smtClean="0"/>
              <a:t>vers</a:t>
            </a:r>
            <a:r>
              <a:rPr lang="en-GB" dirty="0" smtClean="0"/>
              <a:t> les DFCs se </a:t>
            </a:r>
            <a:r>
              <a:rPr lang="en-GB" dirty="0" err="1" smtClean="0"/>
              <a:t>dessine</a:t>
            </a:r>
            <a:r>
              <a:rPr lang="en-GB" dirty="0" smtClean="0"/>
              <a:t>, </a:t>
            </a:r>
            <a:r>
              <a:rPr lang="en-GB" dirty="0" err="1" smtClean="0"/>
              <a:t>mais</a:t>
            </a:r>
            <a:r>
              <a:rPr lang="en-GB" dirty="0" smtClean="0"/>
              <a:t> </a:t>
            </a:r>
            <a:r>
              <a:rPr lang="en-GB" dirty="0" err="1" smtClean="0"/>
              <a:t>moins</a:t>
            </a:r>
            <a:r>
              <a:rPr lang="en-GB" dirty="0" smtClean="0"/>
              <a:t> de patients </a:t>
            </a:r>
            <a:r>
              <a:rPr lang="en-GB" dirty="0" err="1" smtClean="0"/>
              <a:t>sont</a:t>
            </a:r>
            <a:r>
              <a:rPr lang="en-GB" dirty="0" smtClean="0"/>
              <a:t> </a:t>
            </a:r>
            <a:r>
              <a:rPr lang="en-GB" dirty="0" err="1" smtClean="0"/>
              <a:t>adressés</a:t>
            </a:r>
            <a:r>
              <a:rPr lang="en-GB" dirty="0" smtClean="0"/>
              <a:t> par </a:t>
            </a:r>
            <a:r>
              <a:rPr lang="en-GB" dirty="0" err="1" smtClean="0"/>
              <a:t>leur</a:t>
            </a:r>
            <a:r>
              <a:rPr lang="en-GB" dirty="0" smtClean="0"/>
              <a:t> </a:t>
            </a:r>
            <a:r>
              <a:rPr lang="en-GB" dirty="0" err="1" smtClean="0"/>
              <a:t>généraliste</a:t>
            </a:r>
            <a:endParaRPr lang="en-GB" dirty="0" smtClean="0"/>
          </a:p>
          <a:p>
            <a:pPr marL="457200" indent="-457200"/>
            <a:r>
              <a:rPr lang="en-GB" dirty="0" smtClean="0"/>
              <a:t>Les DFU </a:t>
            </a:r>
            <a:r>
              <a:rPr lang="en-GB" dirty="0" err="1" smtClean="0"/>
              <a:t>ont</a:t>
            </a:r>
            <a:r>
              <a:rPr lang="en-GB" dirty="0" smtClean="0"/>
              <a:t> des localisations </a:t>
            </a:r>
            <a:r>
              <a:rPr lang="en-GB" dirty="0" err="1" smtClean="0"/>
              <a:t>semblables</a:t>
            </a:r>
            <a:r>
              <a:rPr lang="en-GB" dirty="0" smtClean="0"/>
              <a:t> </a:t>
            </a:r>
            <a:r>
              <a:rPr lang="en-GB" dirty="0" err="1" smtClean="0"/>
              <a:t>mais</a:t>
            </a:r>
            <a:r>
              <a:rPr lang="en-GB" dirty="0" smtClean="0"/>
              <a:t> </a:t>
            </a:r>
            <a:r>
              <a:rPr lang="en-GB" dirty="0" err="1" smtClean="0"/>
              <a:t>arrivent</a:t>
            </a:r>
            <a:r>
              <a:rPr lang="en-GB" dirty="0" smtClean="0"/>
              <a:t> à un </a:t>
            </a:r>
            <a:r>
              <a:rPr lang="en-GB" dirty="0" err="1" smtClean="0"/>
              <a:t>stade</a:t>
            </a:r>
            <a:r>
              <a:rPr lang="en-GB" dirty="0" smtClean="0"/>
              <a:t> </a:t>
            </a:r>
            <a:r>
              <a:rPr lang="en-GB" dirty="0" err="1" smtClean="0"/>
              <a:t>moins</a:t>
            </a:r>
            <a:r>
              <a:rPr lang="en-GB" dirty="0" smtClean="0"/>
              <a:t> </a:t>
            </a:r>
            <a:r>
              <a:rPr lang="en-GB" dirty="0" err="1" smtClean="0"/>
              <a:t>sévère</a:t>
            </a:r>
            <a:endParaRPr lang="en-GB" dirty="0" smtClean="0"/>
          </a:p>
          <a:p>
            <a:pPr marL="457200" indent="-457200"/>
            <a:r>
              <a:rPr lang="en-GB" dirty="0" err="1" smtClean="0"/>
              <a:t>Nette</a:t>
            </a:r>
            <a:r>
              <a:rPr lang="en-GB" dirty="0" smtClean="0"/>
              <a:t> augmentation de </a:t>
            </a:r>
            <a:r>
              <a:rPr lang="en-GB" dirty="0" err="1" smtClean="0"/>
              <a:t>l’absence</a:t>
            </a:r>
            <a:r>
              <a:rPr lang="en-GB" dirty="0" smtClean="0"/>
              <a:t> de tout </a:t>
            </a:r>
            <a:r>
              <a:rPr lang="en-GB" dirty="0" err="1" smtClean="0"/>
              <a:t>moyen</a:t>
            </a:r>
            <a:r>
              <a:rPr lang="en-GB" dirty="0" smtClean="0"/>
              <a:t> de </a:t>
            </a:r>
            <a:r>
              <a:rPr lang="en-GB" dirty="0" err="1" smtClean="0"/>
              <a:t>décharge</a:t>
            </a:r>
            <a:r>
              <a:rPr lang="en-GB" dirty="0" smtClean="0"/>
              <a:t>           </a:t>
            </a:r>
            <a:r>
              <a:rPr lang="en-GB" dirty="0" err="1" smtClean="0"/>
              <a:t>Pourquoi</a:t>
            </a:r>
            <a:r>
              <a:rPr lang="en-GB" dirty="0" smtClean="0"/>
              <a:t>?</a:t>
            </a:r>
          </a:p>
        </p:txBody>
      </p:sp>
      <p:sp>
        <p:nvSpPr>
          <p:cNvPr id="61444"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6B8C6EA9-AB13-43E9-B393-BA9F9D73E626}" type="slidenum">
              <a:rPr lang="fr-FR" sz="1000" smtClean="0">
                <a:solidFill>
                  <a:schemeClr val="bg2"/>
                </a:solidFill>
              </a:rPr>
              <a:pPr/>
              <a:t>39</a:t>
            </a:fld>
            <a:endParaRPr lang="fr-FR" sz="1000" smtClean="0">
              <a:solidFill>
                <a:schemeClr val="bg2"/>
              </a:solidFill>
            </a:endParaRPr>
          </a:p>
        </p:txBody>
      </p:sp>
      <p:sp>
        <p:nvSpPr>
          <p:cNvPr id="5" name="Flèche droite 4"/>
          <p:cNvSpPr/>
          <p:nvPr/>
        </p:nvSpPr>
        <p:spPr bwMode="auto">
          <a:xfrm>
            <a:off x="5004048" y="544522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1000" b="1" i="0" u="none" strike="noStrike" cap="none" normalizeH="0" baseline="0" smtClean="0">
              <a:ln>
                <a:noFill/>
              </a:ln>
              <a:solidFill>
                <a:srgbClr val="FFFFFF"/>
              </a:solidFill>
              <a:effectLst/>
              <a:latin typeface="Arial" pitchFamily="34"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left)">
                                      <p:cBhvr>
                                        <p:cTn id="22" dur="500"/>
                                        <p:tgtEl>
                                          <p:spTgt spid="61443">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2276872"/>
            <a:ext cx="7169224" cy="1440160"/>
          </a:xfrm>
        </p:spPr>
        <p:txBody>
          <a:bodyPr/>
          <a:lstStyle/>
          <a:p>
            <a:r>
              <a:rPr lang="fr-BE" sz="3600" dirty="0" smtClean="0"/>
              <a:t>Foot </a:t>
            </a:r>
            <a:r>
              <a:rPr lang="fr-BE" sz="3600" dirty="0" err="1" smtClean="0"/>
              <a:t>attack</a:t>
            </a:r>
            <a:r>
              <a:rPr lang="fr-BE" dirty="0" smtClean="0"/>
              <a:t/>
            </a:r>
            <a:br>
              <a:rPr lang="fr-BE" dirty="0" smtClean="0"/>
            </a:b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sz="3600" dirty="0" smtClean="0"/>
              <a:t>Résumé des </a:t>
            </a:r>
            <a:r>
              <a:rPr lang="en-GB" sz="3600" dirty="0" err="1" smtClean="0"/>
              <a:t>résultats</a:t>
            </a:r>
            <a:r>
              <a:rPr lang="en-GB" sz="3600" dirty="0" smtClean="0"/>
              <a:t> (suite)</a:t>
            </a:r>
          </a:p>
        </p:txBody>
      </p:sp>
      <p:sp>
        <p:nvSpPr>
          <p:cNvPr id="62467" name="Content Placeholder 2"/>
          <p:cNvSpPr>
            <a:spLocks noGrp="1"/>
          </p:cNvSpPr>
          <p:nvPr>
            <p:ph idx="1"/>
          </p:nvPr>
        </p:nvSpPr>
        <p:spPr>
          <a:xfrm>
            <a:off x="251520" y="1052736"/>
            <a:ext cx="8892480" cy="4267200"/>
          </a:xfrm>
        </p:spPr>
        <p:txBody>
          <a:bodyPr/>
          <a:lstStyle/>
          <a:p>
            <a:pPr marL="457200" indent="-457200"/>
            <a:r>
              <a:rPr lang="en-GB" dirty="0" smtClean="0"/>
              <a:t>Le </a:t>
            </a:r>
            <a:r>
              <a:rPr lang="en-GB" dirty="0" err="1" smtClean="0"/>
              <a:t>nombre</a:t>
            </a:r>
            <a:r>
              <a:rPr lang="en-GB" dirty="0" smtClean="0"/>
              <a:t> </a:t>
            </a:r>
            <a:r>
              <a:rPr lang="en-GB" dirty="0" err="1" smtClean="0"/>
              <a:t>d’examens</a:t>
            </a:r>
            <a:r>
              <a:rPr lang="en-GB" dirty="0" smtClean="0"/>
              <a:t> </a:t>
            </a:r>
            <a:r>
              <a:rPr lang="en-GB" dirty="0" err="1" smtClean="0"/>
              <a:t>vasculaires</a:t>
            </a:r>
            <a:r>
              <a:rPr lang="en-GB" dirty="0" smtClean="0"/>
              <a:t> </a:t>
            </a:r>
            <a:r>
              <a:rPr lang="en-GB" dirty="0" err="1" smtClean="0"/>
              <a:t>est</a:t>
            </a:r>
            <a:r>
              <a:rPr lang="en-GB" dirty="0" smtClean="0"/>
              <a:t> stable avec augmentation du duplex </a:t>
            </a:r>
            <a:r>
              <a:rPr lang="en-GB" dirty="0" err="1" smtClean="0"/>
              <a:t>artériel</a:t>
            </a:r>
            <a:r>
              <a:rPr lang="en-GB" dirty="0" smtClean="0"/>
              <a:t> aux </a:t>
            </a:r>
            <a:r>
              <a:rPr lang="en-GB" dirty="0" err="1" smtClean="0"/>
              <a:t>dépens</a:t>
            </a:r>
            <a:r>
              <a:rPr lang="en-GB" dirty="0" smtClean="0"/>
              <a:t> de la </a:t>
            </a:r>
            <a:r>
              <a:rPr lang="en-GB" dirty="0" err="1" smtClean="0"/>
              <a:t>mesure</a:t>
            </a:r>
            <a:r>
              <a:rPr lang="en-GB" dirty="0" smtClean="0"/>
              <a:t> de </a:t>
            </a:r>
            <a:r>
              <a:rPr lang="en-GB" dirty="0" err="1" smtClean="0"/>
              <a:t>l’ABI</a:t>
            </a:r>
            <a:endParaRPr lang="en-GB" dirty="0" smtClean="0"/>
          </a:p>
          <a:p>
            <a:pPr marL="457200" indent="-457200"/>
            <a:r>
              <a:rPr lang="en-GB" dirty="0" smtClean="0"/>
              <a:t>Pas de </a:t>
            </a:r>
            <a:r>
              <a:rPr lang="en-GB" dirty="0" err="1" smtClean="0"/>
              <a:t>hausse</a:t>
            </a:r>
            <a:r>
              <a:rPr lang="en-GB" dirty="0" smtClean="0"/>
              <a:t> du </a:t>
            </a:r>
            <a:r>
              <a:rPr lang="en-GB" dirty="0" err="1" smtClean="0"/>
              <a:t>taux</a:t>
            </a:r>
            <a:r>
              <a:rPr lang="en-GB" dirty="0" smtClean="0"/>
              <a:t> de revascularisation</a:t>
            </a:r>
          </a:p>
          <a:p>
            <a:pPr marL="457200" indent="-457200"/>
            <a:r>
              <a:rPr lang="en-GB" dirty="0" err="1" smtClean="0"/>
              <a:t>Probabilité</a:t>
            </a:r>
            <a:r>
              <a:rPr lang="en-GB" dirty="0" smtClean="0"/>
              <a:t> de cicatrisation des DFU stable at a high level</a:t>
            </a:r>
          </a:p>
          <a:p>
            <a:pPr marL="457200" indent="-457200"/>
            <a:r>
              <a:rPr lang="en-GB" dirty="0" err="1" smtClean="0"/>
              <a:t>Moins</a:t>
            </a:r>
            <a:r>
              <a:rPr lang="en-GB" dirty="0" smtClean="0"/>
              <a:t> </a:t>
            </a:r>
            <a:r>
              <a:rPr lang="en-GB" dirty="0" err="1" smtClean="0"/>
              <a:t>d’amputations</a:t>
            </a:r>
            <a:r>
              <a:rPr lang="en-GB" dirty="0" smtClean="0"/>
              <a:t> majeure </a:t>
            </a:r>
            <a:r>
              <a:rPr lang="en-GB" dirty="0" err="1" smtClean="0"/>
              <a:t>peut-être</a:t>
            </a:r>
            <a:r>
              <a:rPr lang="en-GB" dirty="0" smtClean="0"/>
              <a:t> due à </a:t>
            </a:r>
            <a:r>
              <a:rPr lang="en-GB" dirty="0" err="1" smtClean="0"/>
              <a:t>une</a:t>
            </a:r>
            <a:r>
              <a:rPr lang="en-GB" dirty="0" smtClean="0"/>
              <a:t> diminution chez les patients </a:t>
            </a:r>
            <a:r>
              <a:rPr lang="en-GB" dirty="0" err="1" smtClean="0"/>
              <a:t>dont</a:t>
            </a:r>
            <a:r>
              <a:rPr lang="en-GB" dirty="0" smtClean="0"/>
              <a:t> </a:t>
            </a:r>
            <a:r>
              <a:rPr lang="en-GB" dirty="0" err="1" smtClean="0"/>
              <a:t>l’espérance</a:t>
            </a:r>
            <a:r>
              <a:rPr lang="en-GB" dirty="0" smtClean="0"/>
              <a:t> de vie </a:t>
            </a:r>
            <a:r>
              <a:rPr lang="en-GB" dirty="0" err="1" smtClean="0"/>
              <a:t>est</a:t>
            </a:r>
            <a:r>
              <a:rPr lang="en-GB" dirty="0" smtClean="0"/>
              <a:t> </a:t>
            </a:r>
            <a:r>
              <a:rPr lang="en-GB" dirty="0" err="1" smtClean="0"/>
              <a:t>limitée</a:t>
            </a:r>
            <a:endParaRPr lang="en-GB" dirty="0" smtClean="0"/>
          </a:p>
          <a:p>
            <a:pPr marL="457200" indent="-457200"/>
            <a:r>
              <a:rPr lang="en-GB" dirty="0" smtClean="0"/>
              <a:t>Provision de </a:t>
            </a:r>
            <a:r>
              <a:rPr lang="en-GB" dirty="0" err="1" smtClean="0"/>
              <a:t>chaussures</a:t>
            </a:r>
            <a:r>
              <a:rPr lang="en-GB" dirty="0" smtClean="0"/>
              <a:t> pour </a:t>
            </a:r>
            <a:r>
              <a:rPr lang="en-GB" dirty="0" err="1" smtClean="0"/>
              <a:t>prévention</a:t>
            </a:r>
            <a:r>
              <a:rPr lang="en-GB" dirty="0" smtClean="0"/>
              <a:t> stable</a:t>
            </a:r>
          </a:p>
          <a:p>
            <a:pPr marL="457200" indent="-457200">
              <a:buFont typeface="Arial" charset="0"/>
              <a:buChar char="•"/>
            </a:pPr>
            <a:endParaRPr lang="en-GB" dirty="0" smtClean="0"/>
          </a:p>
          <a:p>
            <a:pPr marL="457200" indent="-457200">
              <a:buFont typeface="Arial" charset="0"/>
              <a:buChar char="•"/>
            </a:pPr>
            <a:endParaRPr lang="en-GB" dirty="0" smtClean="0"/>
          </a:p>
          <a:p>
            <a:pPr marL="457200" indent="-457200">
              <a:buFont typeface="Arial" charset="0"/>
              <a:buChar char="•"/>
            </a:pPr>
            <a:endParaRPr lang="en-GB" dirty="0" smtClean="0"/>
          </a:p>
          <a:p>
            <a:pPr marL="457200" indent="-457200">
              <a:buFont typeface="Arial" charset="0"/>
              <a:buChar char="•"/>
            </a:pPr>
            <a:endParaRPr lang="en-GB" dirty="0" smtClean="0"/>
          </a:p>
        </p:txBody>
      </p:sp>
      <p:sp>
        <p:nvSpPr>
          <p:cNvPr id="62468"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E10FE8BF-E637-4B23-9C0A-F0E1EFE4CE6C}" type="slidenum">
              <a:rPr lang="fr-FR" sz="1000" smtClean="0">
                <a:solidFill>
                  <a:schemeClr val="bg2"/>
                </a:solidFill>
              </a:rPr>
              <a:pPr/>
              <a:t>40</a:t>
            </a:fld>
            <a:endParaRPr lang="fr-FR" sz="1000" smtClean="0">
              <a:solidFill>
                <a:schemeClr val="bg2"/>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Conclusions </a:t>
            </a:r>
            <a:r>
              <a:rPr lang="en-GB" sz="3600" dirty="0" err="1" smtClean="0"/>
              <a:t>générales</a:t>
            </a:r>
            <a:endParaRPr lang="en-GB" sz="3600" dirty="0"/>
          </a:p>
        </p:txBody>
      </p:sp>
      <p:sp>
        <p:nvSpPr>
          <p:cNvPr id="3" name="Content Placeholder 2"/>
          <p:cNvSpPr>
            <a:spLocks noGrp="1"/>
          </p:cNvSpPr>
          <p:nvPr>
            <p:ph idx="1"/>
          </p:nvPr>
        </p:nvSpPr>
        <p:spPr>
          <a:xfrm>
            <a:off x="685800" y="889992"/>
            <a:ext cx="8458200" cy="4267200"/>
          </a:xfrm>
        </p:spPr>
        <p:txBody>
          <a:bodyPr/>
          <a:lstStyle/>
          <a:p>
            <a:pPr marL="571500" indent="-571500"/>
            <a:r>
              <a:rPr lang="en-GB" dirty="0" smtClean="0"/>
              <a:t>La </a:t>
            </a:r>
            <a:r>
              <a:rPr lang="en-GB" dirty="0" err="1" smtClean="0"/>
              <a:t>qualité</a:t>
            </a:r>
            <a:r>
              <a:rPr lang="en-GB" dirty="0" smtClean="0"/>
              <a:t> et la completeness des </a:t>
            </a:r>
            <a:r>
              <a:rPr lang="en-GB" dirty="0" err="1" smtClean="0"/>
              <a:t>données</a:t>
            </a:r>
            <a:r>
              <a:rPr lang="en-GB" dirty="0" smtClean="0"/>
              <a:t> de </a:t>
            </a:r>
            <a:r>
              <a:rPr lang="en-GB" dirty="0" err="1" smtClean="0"/>
              <a:t>l’IQED</a:t>
            </a:r>
            <a:r>
              <a:rPr lang="en-GB" dirty="0" smtClean="0"/>
              <a:t>-Pied </a:t>
            </a:r>
            <a:r>
              <a:rPr lang="en-GB" dirty="0" err="1" smtClean="0"/>
              <a:t>sont</a:t>
            </a:r>
            <a:r>
              <a:rPr lang="en-GB" dirty="0" smtClean="0"/>
              <a:t> en </a:t>
            </a:r>
            <a:r>
              <a:rPr lang="en-GB" dirty="0" err="1" smtClean="0"/>
              <a:t>amélioration</a:t>
            </a:r>
            <a:r>
              <a:rPr lang="en-GB" dirty="0" smtClean="0"/>
              <a:t/>
            </a:r>
            <a:br>
              <a:rPr lang="en-GB" dirty="0" smtClean="0"/>
            </a:br>
            <a:r>
              <a:rPr lang="en-GB" dirty="0" smtClean="0"/>
              <a:t>→ </a:t>
            </a:r>
            <a:r>
              <a:rPr lang="en-GB" dirty="0" err="1" smtClean="0"/>
              <a:t>meilleure</a:t>
            </a:r>
            <a:r>
              <a:rPr lang="en-GB" dirty="0" smtClean="0"/>
              <a:t> </a:t>
            </a:r>
            <a:r>
              <a:rPr lang="en-GB" dirty="0" err="1" smtClean="0"/>
              <a:t>possibilité</a:t>
            </a:r>
            <a:r>
              <a:rPr lang="en-GB" dirty="0" smtClean="0"/>
              <a:t> de </a:t>
            </a:r>
            <a:r>
              <a:rPr lang="en-GB" dirty="0" err="1" smtClean="0"/>
              <a:t>tirer</a:t>
            </a:r>
            <a:r>
              <a:rPr lang="en-GB" dirty="0" smtClean="0"/>
              <a:t> des conclusions </a:t>
            </a:r>
            <a:r>
              <a:rPr lang="en-GB" dirty="0" err="1" smtClean="0"/>
              <a:t>valables</a:t>
            </a:r>
            <a:endParaRPr lang="en-GB" dirty="0" smtClean="0"/>
          </a:p>
          <a:p>
            <a:pPr marL="571500" indent="-571500"/>
            <a:r>
              <a:rPr lang="en-GB" dirty="0" err="1" smtClean="0"/>
              <a:t>Possibilité</a:t>
            </a:r>
            <a:r>
              <a:rPr lang="en-GB" dirty="0" smtClean="0"/>
              <a:t> </a:t>
            </a:r>
            <a:r>
              <a:rPr lang="en-GB" dirty="0" err="1" smtClean="0"/>
              <a:t>d’identifierdes</a:t>
            </a:r>
            <a:r>
              <a:rPr lang="en-GB" dirty="0" smtClean="0"/>
              <a:t> </a:t>
            </a:r>
            <a:r>
              <a:rPr lang="en-GB" dirty="0" err="1" smtClean="0"/>
              <a:t>tendances</a:t>
            </a:r>
            <a:r>
              <a:rPr lang="en-GB" dirty="0" smtClean="0"/>
              <a:t> “</a:t>
            </a:r>
            <a:r>
              <a:rPr lang="en-GB" dirty="0" err="1" smtClean="0"/>
              <a:t>alarmantes</a:t>
            </a:r>
            <a:r>
              <a:rPr lang="en-GB" dirty="0" smtClean="0"/>
              <a:t>” </a:t>
            </a:r>
            <a:r>
              <a:rPr lang="en-GB" dirty="0" err="1" smtClean="0"/>
              <a:t>dans</a:t>
            </a:r>
            <a:r>
              <a:rPr lang="en-GB" dirty="0" smtClean="0"/>
              <a:t> la prise en charge des DFU qui </a:t>
            </a:r>
            <a:r>
              <a:rPr lang="en-GB" dirty="0" err="1" smtClean="0"/>
              <a:t>pourront</a:t>
            </a:r>
            <a:r>
              <a:rPr lang="en-GB" dirty="0" smtClean="0"/>
              <a:t> </a:t>
            </a:r>
            <a:r>
              <a:rPr lang="en-GB" dirty="0" err="1" smtClean="0"/>
              <a:t>être</a:t>
            </a:r>
            <a:r>
              <a:rPr lang="en-GB" dirty="0" smtClean="0"/>
              <a:t> </a:t>
            </a:r>
            <a:r>
              <a:rPr lang="en-GB" dirty="0" err="1" smtClean="0"/>
              <a:t>testées</a:t>
            </a:r>
            <a:r>
              <a:rPr lang="en-GB" dirty="0" smtClean="0"/>
              <a:t> plus </a:t>
            </a:r>
            <a:r>
              <a:rPr lang="en-GB" dirty="0" err="1" smtClean="0"/>
              <a:t>tard</a:t>
            </a:r>
            <a:endParaRPr lang="en-GB" dirty="0" smtClean="0"/>
          </a:p>
          <a:p>
            <a:pPr marL="571500" indent="-571500"/>
            <a:r>
              <a:rPr lang="en-GB" dirty="0" err="1" smtClean="0"/>
              <a:t>Démontre</a:t>
            </a:r>
            <a:r>
              <a:rPr lang="en-GB" dirty="0" smtClean="0"/>
              <a:t> </a:t>
            </a:r>
            <a:r>
              <a:rPr lang="en-GB" dirty="0" err="1" smtClean="0"/>
              <a:t>que</a:t>
            </a:r>
            <a:r>
              <a:rPr lang="en-GB" dirty="0" smtClean="0"/>
              <a:t> les </a:t>
            </a:r>
            <a:r>
              <a:rPr lang="en-GB" dirty="0" err="1" smtClean="0"/>
              <a:t>résultats</a:t>
            </a:r>
            <a:r>
              <a:rPr lang="en-GB" dirty="0" smtClean="0"/>
              <a:t> </a:t>
            </a:r>
            <a:r>
              <a:rPr lang="en-GB" dirty="0" err="1" smtClean="0"/>
              <a:t>rapportés</a:t>
            </a:r>
            <a:r>
              <a:rPr lang="en-GB" dirty="0" smtClean="0"/>
              <a:t> </a:t>
            </a:r>
            <a:r>
              <a:rPr lang="en-GB" dirty="0" err="1" smtClean="0"/>
              <a:t>sont</a:t>
            </a:r>
            <a:r>
              <a:rPr lang="en-GB" dirty="0" smtClean="0"/>
              <a:t> </a:t>
            </a:r>
            <a:r>
              <a:rPr lang="en-GB" dirty="0" err="1" smtClean="0"/>
              <a:t>dans</a:t>
            </a:r>
            <a:r>
              <a:rPr lang="en-GB" dirty="0" smtClean="0"/>
              <a:t> la </a:t>
            </a:r>
            <a:r>
              <a:rPr lang="en-GB" dirty="0" err="1" smtClean="0"/>
              <a:t>ligne</a:t>
            </a:r>
            <a:r>
              <a:rPr lang="en-GB" dirty="0" smtClean="0"/>
              <a:t> </a:t>
            </a:r>
            <a:r>
              <a:rPr lang="en-GB" dirty="0" err="1" smtClean="0"/>
              <a:t>d’autres</a:t>
            </a:r>
            <a:r>
              <a:rPr lang="en-GB" dirty="0" smtClean="0"/>
              <a:t> </a:t>
            </a:r>
            <a:r>
              <a:rPr lang="en-GB" dirty="0" err="1" smtClean="0"/>
              <a:t>études</a:t>
            </a:r>
            <a:r>
              <a:rPr lang="en-GB" dirty="0" smtClean="0"/>
              <a:t> and settings</a:t>
            </a:r>
          </a:p>
          <a:p>
            <a:pPr marL="571500" indent="-571500"/>
            <a:r>
              <a:rPr lang="en-GB" dirty="0" err="1" smtClean="0"/>
              <a:t>Devrait</a:t>
            </a:r>
            <a:r>
              <a:rPr lang="en-GB" dirty="0" smtClean="0"/>
              <a:t> </a:t>
            </a:r>
            <a:r>
              <a:rPr lang="en-GB" dirty="0" err="1" smtClean="0"/>
              <a:t>inclure</a:t>
            </a:r>
            <a:r>
              <a:rPr lang="en-GB" dirty="0" smtClean="0"/>
              <a:t> un </a:t>
            </a:r>
            <a:r>
              <a:rPr lang="en-GB" dirty="0" err="1" smtClean="0"/>
              <a:t>échantillon</a:t>
            </a:r>
            <a:r>
              <a:rPr lang="en-GB" dirty="0" smtClean="0"/>
              <a:t> plus </a:t>
            </a:r>
            <a:r>
              <a:rPr lang="en-GB" dirty="0" err="1" smtClean="0"/>
              <a:t>complet</a:t>
            </a:r>
            <a:r>
              <a:rPr lang="en-GB" dirty="0" smtClean="0"/>
              <a:t> de </a:t>
            </a:r>
            <a:r>
              <a:rPr lang="en-GB" dirty="0" err="1" smtClean="0"/>
              <a:t>pieds</a:t>
            </a:r>
            <a:r>
              <a:rPr lang="en-GB" dirty="0" smtClean="0"/>
              <a:t> de Charcot </a:t>
            </a:r>
            <a:r>
              <a:rPr lang="en-GB" dirty="0" err="1" smtClean="0"/>
              <a:t>actifs</a:t>
            </a:r>
            <a:r>
              <a:rPr lang="en-GB" dirty="0" smtClean="0"/>
              <a:t> pour en </a:t>
            </a:r>
            <a:r>
              <a:rPr lang="en-GB" dirty="0" err="1" smtClean="0"/>
              <a:t>améliorer</a:t>
            </a:r>
            <a:r>
              <a:rPr lang="en-GB" dirty="0" smtClean="0"/>
              <a:t> la </a:t>
            </a:r>
            <a:r>
              <a:rPr lang="en-GB" dirty="0" err="1" smtClean="0"/>
              <a:t>connaissance</a:t>
            </a:r>
            <a:endParaRPr lang="en-GB"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41</a:t>
            </a:fld>
            <a:endParaRPr lang="fr-FR"/>
          </a:p>
        </p:txBody>
      </p:sp>
    </p:spTree>
    <p:extLst>
      <p:ext uri="{BB962C8B-B14F-4D97-AF65-F5344CB8AC3E}">
        <p14:creationId xmlns:p14="http://schemas.microsoft.com/office/powerpoint/2010/main" xmlns="" val="412583618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GB" dirty="0" smtClean="0"/>
              <a:t>  </a:t>
            </a:r>
            <a:r>
              <a:rPr lang="en-GB" sz="3600" dirty="0" smtClean="0"/>
              <a:t>Lower the </a:t>
            </a:r>
            <a:r>
              <a:rPr lang="en-GB" sz="3600" dirty="0" smtClean="0">
                <a:solidFill>
                  <a:schemeClr val="tx2"/>
                </a:solidFill>
              </a:rPr>
              <a:t>out-of-pocket costs </a:t>
            </a:r>
            <a:r>
              <a:rPr lang="en-GB" sz="3600" dirty="0" smtClean="0"/>
              <a:t>for patients</a:t>
            </a:r>
          </a:p>
          <a:p>
            <a:pPr>
              <a:buNone/>
            </a:pP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pic>
        <p:nvPicPr>
          <p:cNvPr id="168962" name="Picture 2"/>
          <p:cNvPicPr>
            <a:picLocks noGrp="1" noChangeAspect="1" noChangeArrowheads="1"/>
          </p:cNvPicPr>
          <p:nvPr>
            <p:ph idx="1"/>
          </p:nvPr>
        </p:nvPicPr>
        <p:blipFill>
          <a:blip r:embed="rId2" cstate="print"/>
          <a:srcRect/>
          <a:stretch>
            <a:fillRect/>
          </a:stretch>
        </p:blipFill>
        <p:spPr bwMode="auto">
          <a:xfrm>
            <a:off x="3863340" y="1993265"/>
            <a:ext cx="2331720" cy="4274820"/>
          </a:xfrm>
          <a:prstGeom prst="rect">
            <a:avLst/>
          </a:prstGeom>
          <a:noFill/>
          <a:ln w="9525">
            <a:noFill/>
            <a:miter lim="800000"/>
            <a:headEnd/>
            <a:tailEnd/>
          </a:ln>
        </p:spPr>
      </p:pic>
      <p:pic>
        <p:nvPicPr>
          <p:cNvPr id="168963" name="Picture 3"/>
          <p:cNvPicPr>
            <a:picLocks noChangeAspect="1" noChangeArrowheads="1"/>
          </p:cNvPicPr>
          <p:nvPr/>
        </p:nvPicPr>
        <p:blipFill>
          <a:blip r:embed="rId3" cstate="print"/>
          <a:srcRect/>
          <a:stretch>
            <a:fillRect/>
          </a:stretch>
        </p:blipFill>
        <p:spPr bwMode="auto">
          <a:xfrm>
            <a:off x="3543300" y="1438275"/>
            <a:ext cx="2057400" cy="3981450"/>
          </a:xfrm>
          <a:prstGeom prst="rect">
            <a:avLst/>
          </a:prstGeom>
          <a:noFill/>
          <a:ln w="9525">
            <a:noFill/>
            <a:miter lim="800000"/>
            <a:headEnd/>
            <a:tailEnd/>
          </a:ln>
        </p:spPr>
      </p:pic>
      <p:pic>
        <p:nvPicPr>
          <p:cNvPr id="168964" name="Picture 4"/>
          <p:cNvPicPr>
            <a:picLocks noChangeAspect="1" noChangeArrowheads="1"/>
          </p:cNvPicPr>
          <p:nvPr/>
        </p:nvPicPr>
        <p:blipFill>
          <a:blip r:embed="rId4" cstate="print"/>
          <a:srcRect/>
          <a:stretch>
            <a:fillRect/>
          </a:stretch>
        </p:blipFill>
        <p:spPr bwMode="auto">
          <a:xfrm>
            <a:off x="2390775" y="2566988"/>
            <a:ext cx="4362450" cy="17240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910536" cy="1143000"/>
          </a:xfrm>
        </p:spPr>
        <p:txBody>
          <a:bodyPr/>
          <a:lstStyle/>
          <a:p>
            <a:r>
              <a:rPr lang="en-GB" dirty="0" smtClean="0"/>
              <a:t>Relation between DFC-level angiography and revascularization rates in patients with PAD</a:t>
            </a:r>
            <a:endParaRPr lang="en-GB"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solidFill>
                  <a:srgbClr val="A4C3D9"/>
                </a:solidFill>
              </a:rPr>
              <a:pPr>
                <a:defRPr/>
              </a:pPr>
              <a:t>44</a:t>
            </a:fld>
            <a:endParaRPr lang="fr-FR">
              <a:solidFill>
                <a:srgbClr val="A4C3D9"/>
              </a:solidFill>
            </a:endParaRPr>
          </a:p>
        </p:txBody>
      </p:sp>
      <p:sp>
        <p:nvSpPr>
          <p:cNvPr id="9" name="Rectangle 8"/>
          <p:cNvSpPr>
            <a:spLocks noChangeArrowheads="1"/>
          </p:cNvSpPr>
          <p:nvPr/>
        </p:nvSpPr>
        <p:spPr bwMode="auto">
          <a:xfrm>
            <a:off x="1247813" y="2220128"/>
            <a:ext cx="5215005" cy="3112917"/>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9"/>
          <p:cNvSpPr>
            <a:spLocks noChangeShapeType="1"/>
          </p:cNvSpPr>
          <p:nvPr/>
        </p:nvSpPr>
        <p:spPr bwMode="auto">
          <a:xfrm>
            <a:off x="1247813" y="5245306"/>
            <a:ext cx="5215005" cy="0"/>
          </a:xfrm>
          <a:prstGeom prst="line">
            <a:avLst/>
          </a:prstGeom>
          <a:noFill/>
          <a:ln w="7">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0"/>
          <p:cNvSpPr>
            <a:spLocks noChangeShapeType="1"/>
          </p:cNvSpPr>
          <p:nvPr/>
        </p:nvSpPr>
        <p:spPr bwMode="auto">
          <a:xfrm>
            <a:off x="1247813" y="4512317"/>
            <a:ext cx="5215005" cy="0"/>
          </a:xfrm>
          <a:prstGeom prst="line">
            <a:avLst/>
          </a:prstGeom>
          <a:noFill/>
          <a:ln w="7">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1"/>
          <p:cNvSpPr>
            <a:spLocks noChangeShapeType="1"/>
          </p:cNvSpPr>
          <p:nvPr/>
        </p:nvSpPr>
        <p:spPr bwMode="auto">
          <a:xfrm>
            <a:off x="1247813" y="3779329"/>
            <a:ext cx="5215005" cy="0"/>
          </a:xfrm>
          <a:prstGeom prst="line">
            <a:avLst/>
          </a:prstGeom>
          <a:noFill/>
          <a:ln w="7">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2"/>
          <p:cNvSpPr>
            <a:spLocks noChangeShapeType="1"/>
          </p:cNvSpPr>
          <p:nvPr/>
        </p:nvSpPr>
        <p:spPr bwMode="auto">
          <a:xfrm>
            <a:off x="1247813" y="3044512"/>
            <a:ext cx="5215005" cy="0"/>
          </a:xfrm>
          <a:prstGeom prst="line">
            <a:avLst/>
          </a:prstGeom>
          <a:noFill/>
          <a:ln w="7">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
          <p:cNvSpPr>
            <a:spLocks noChangeShapeType="1"/>
          </p:cNvSpPr>
          <p:nvPr/>
        </p:nvSpPr>
        <p:spPr bwMode="auto">
          <a:xfrm>
            <a:off x="1247813" y="2311523"/>
            <a:ext cx="5215005" cy="0"/>
          </a:xfrm>
          <a:prstGeom prst="line">
            <a:avLst/>
          </a:prstGeom>
          <a:noFill/>
          <a:ln w="7">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637157" y="2472379"/>
            <a:ext cx="4344924" cy="2147785"/>
          </a:xfrm>
          <a:custGeom>
            <a:avLst/>
            <a:gdLst>
              <a:gd name="T0" fmla="*/ 0 w 1238"/>
              <a:gd name="T1" fmla="*/ 612 h 612"/>
              <a:gd name="T2" fmla="*/ 619 w 1238"/>
              <a:gd name="T3" fmla="*/ 306 h 612"/>
              <a:gd name="T4" fmla="*/ 1238 w 1238"/>
              <a:gd name="T5" fmla="*/ 0 h 612"/>
            </a:gdLst>
            <a:ahLst/>
            <a:cxnLst>
              <a:cxn ang="0">
                <a:pos x="T0" y="T1"/>
              </a:cxn>
              <a:cxn ang="0">
                <a:pos x="T2" y="T3"/>
              </a:cxn>
              <a:cxn ang="0">
                <a:pos x="T4" y="T5"/>
              </a:cxn>
            </a:cxnLst>
            <a:rect l="0" t="0" r="r" b="b"/>
            <a:pathLst>
              <a:path w="1238" h="612">
                <a:moveTo>
                  <a:pt x="0" y="612"/>
                </a:moveTo>
                <a:lnTo>
                  <a:pt x="619" y="306"/>
                </a:lnTo>
                <a:lnTo>
                  <a:pt x="1238" y="0"/>
                </a:lnTo>
              </a:path>
            </a:pathLst>
          </a:custGeom>
          <a:noFill/>
          <a:ln w="7">
            <a:solidFill>
              <a:srgbClr val="1A476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Oval 15"/>
          <p:cNvSpPr>
            <a:spLocks noChangeArrowheads="1"/>
          </p:cNvSpPr>
          <p:nvPr/>
        </p:nvSpPr>
        <p:spPr bwMode="auto">
          <a:xfrm>
            <a:off x="3682579" y="5111869"/>
            <a:ext cx="63977"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16"/>
          <p:cNvSpPr>
            <a:spLocks noChangeArrowheads="1"/>
          </p:cNvSpPr>
          <p:nvPr/>
        </p:nvSpPr>
        <p:spPr bwMode="auto">
          <a:xfrm>
            <a:off x="3059265" y="3936528"/>
            <a:ext cx="62149"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17"/>
          <p:cNvSpPr>
            <a:spLocks noChangeArrowheads="1"/>
          </p:cNvSpPr>
          <p:nvPr/>
        </p:nvSpPr>
        <p:spPr bwMode="auto">
          <a:xfrm>
            <a:off x="2494443" y="4547048"/>
            <a:ext cx="58493"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Oval 18"/>
          <p:cNvSpPr>
            <a:spLocks noChangeArrowheads="1"/>
          </p:cNvSpPr>
          <p:nvPr/>
        </p:nvSpPr>
        <p:spPr bwMode="auto">
          <a:xfrm>
            <a:off x="3689891" y="3283967"/>
            <a:ext cx="63977"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19"/>
          <p:cNvSpPr>
            <a:spLocks noChangeArrowheads="1"/>
          </p:cNvSpPr>
          <p:nvPr/>
        </p:nvSpPr>
        <p:spPr bwMode="auto">
          <a:xfrm>
            <a:off x="2145313" y="4349634"/>
            <a:ext cx="63977"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Oval 20"/>
          <p:cNvSpPr>
            <a:spLocks noChangeArrowheads="1"/>
          </p:cNvSpPr>
          <p:nvPr/>
        </p:nvSpPr>
        <p:spPr bwMode="auto">
          <a:xfrm>
            <a:off x="2445089" y="3912766"/>
            <a:ext cx="58493"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1"/>
          <p:cNvSpPr>
            <a:spLocks noChangeArrowheads="1"/>
          </p:cNvSpPr>
          <p:nvPr/>
        </p:nvSpPr>
        <p:spPr bwMode="auto">
          <a:xfrm>
            <a:off x="4921897" y="3150530"/>
            <a:ext cx="62149"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Oval 22"/>
          <p:cNvSpPr>
            <a:spLocks noChangeArrowheads="1"/>
          </p:cNvSpPr>
          <p:nvPr/>
        </p:nvSpPr>
        <p:spPr bwMode="auto">
          <a:xfrm>
            <a:off x="2251332" y="4066309"/>
            <a:ext cx="63977"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Oval 23"/>
          <p:cNvSpPr>
            <a:spLocks noChangeArrowheads="1"/>
          </p:cNvSpPr>
          <p:nvPr/>
        </p:nvSpPr>
        <p:spPr bwMode="auto">
          <a:xfrm>
            <a:off x="3532691" y="4662205"/>
            <a:ext cx="58493"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Oval 24"/>
          <p:cNvSpPr>
            <a:spLocks noChangeArrowheads="1"/>
          </p:cNvSpPr>
          <p:nvPr/>
        </p:nvSpPr>
        <p:spPr bwMode="auto">
          <a:xfrm>
            <a:off x="4265680" y="2466895"/>
            <a:ext cx="60321" cy="58493"/>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Oval 25"/>
          <p:cNvSpPr>
            <a:spLocks noChangeArrowheads="1"/>
          </p:cNvSpPr>
          <p:nvPr/>
        </p:nvSpPr>
        <p:spPr bwMode="auto">
          <a:xfrm>
            <a:off x="3900100" y="2922043"/>
            <a:ext cx="60321"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Oval 26"/>
          <p:cNvSpPr>
            <a:spLocks noChangeArrowheads="1"/>
          </p:cNvSpPr>
          <p:nvPr/>
        </p:nvSpPr>
        <p:spPr bwMode="auto">
          <a:xfrm>
            <a:off x="5640263" y="4093728"/>
            <a:ext cx="63977"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Oval 27"/>
          <p:cNvSpPr>
            <a:spLocks noChangeArrowheads="1"/>
          </p:cNvSpPr>
          <p:nvPr/>
        </p:nvSpPr>
        <p:spPr bwMode="auto">
          <a:xfrm>
            <a:off x="2708307" y="3382674"/>
            <a:ext cx="58493"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Oval 28"/>
          <p:cNvSpPr>
            <a:spLocks noChangeArrowheads="1"/>
          </p:cNvSpPr>
          <p:nvPr/>
        </p:nvSpPr>
        <p:spPr bwMode="auto">
          <a:xfrm>
            <a:off x="5026087" y="3013438"/>
            <a:ext cx="60321"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Oval 29"/>
          <p:cNvSpPr>
            <a:spLocks noChangeArrowheads="1"/>
          </p:cNvSpPr>
          <p:nvPr/>
        </p:nvSpPr>
        <p:spPr bwMode="auto">
          <a:xfrm>
            <a:off x="4506963" y="2437649"/>
            <a:ext cx="63977"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Oval 30"/>
          <p:cNvSpPr>
            <a:spLocks noChangeArrowheads="1"/>
          </p:cNvSpPr>
          <p:nvPr/>
        </p:nvSpPr>
        <p:spPr bwMode="auto">
          <a:xfrm>
            <a:off x="2567559" y="4918112"/>
            <a:ext cx="62149"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2" name="Oval 31"/>
          <p:cNvSpPr>
            <a:spLocks noChangeArrowheads="1"/>
          </p:cNvSpPr>
          <p:nvPr/>
        </p:nvSpPr>
        <p:spPr bwMode="auto">
          <a:xfrm>
            <a:off x="5949178" y="2936666"/>
            <a:ext cx="63977"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3" name="Oval 32"/>
          <p:cNvSpPr>
            <a:spLocks noChangeArrowheads="1"/>
          </p:cNvSpPr>
          <p:nvPr/>
        </p:nvSpPr>
        <p:spPr bwMode="auto">
          <a:xfrm>
            <a:off x="1606082" y="5214232"/>
            <a:ext cx="62149"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5" name="Oval 33"/>
          <p:cNvSpPr>
            <a:spLocks noChangeArrowheads="1"/>
          </p:cNvSpPr>
          <p:nvPr/>
        </p:nvSpPr>
        <p:spPr bwMode="auto">
          <a:xfrm>
            <a:off x="2094132" y="4753601"/>
            <a:ext cx="58493"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6" name="Oval 34"/>
          <p:cNvSpPr>
            <a:spLocks noChangeArrowheads="1"/>
          </p:cNvSpPr>
          <p:nvPr/>
        </p:nvSpPr>
        <p:spPr bwMode="auto">
          <a:xfrm>
            <a:off x="5196082" y="2382812"/>
            <a:ext cx="58493" cy="58493"/>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7" name="Oval 35"/>
          <p:cNvSpPr>
            <a:spLocks noChangeArrowheads="1"/>
          </p:cNvSpPr>
          <p:nvPr/>
        </p:nvSpPr>
        <p:spPr bwMode="auto">
          <a:xfrm>
            <a:off x="3254850" y="2967740"/>
            <a:ext cx="60321"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8" name="Oval 36"/>
          <p:cNvSpPr>
            <a:spLocks noChangeArrowheads="1"/>
          </p:cNvSpPr>
          <p:nvPr/>
        </p:nvSpPr>
        <p:spPr bwMode="auto">
          <a:xfrm>
            <a:off x="2984321" y="5027786"/>
            <a:ext cx="60321"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9" name="Oval 37"/>
          <p:cNvSpPr>
            <a:spLocks noChangeArrowheads="1"/>
          </p:cNvSpPr>
          <p:nvPr/>
        </p:nvSpPr>
        <p:spPr bwMode="auto">
          <a:xfrm>
            <a:off x="2450573" y="3879863"/>
            <a:ext cx="60321"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0" name="Oval 38"/>
          <p:cNvSpPr>
            <a:spLocks noChangeArrowheads="1"/>
          </p:cNvSpPr>
          <p:nvPr/>
        </p:nvSpPr>
        <p:spPr bwMode="auto">
          <a:xfrm>
            <a:off x="3395599" y="4051686"/>
            <a:ext cx="58493"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1" name="Oval 39"/>
          <p:cNvSpPr>
            <a:spLocks noChangeArrowheads="1"/>
          </p:cNvSpPr>
          <p:nvPr/>
        </p:nvSpPr>
        <p:spPr bwMode="auto">
          <a:xfrm>
            <a:off x="2083165" y="4367913"/>
            <a:ext cx="60321"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2" name="Oval 40"/>
          <p:cNvSpPr>
            <a:spLocks noChangeArrowheads="1"/>
          </p:cNvSpPr>
          <p:nvPr/>
        </p:nvSpPr>
        <p:spPr bwMode="auto">
          <a:xfrm>
            <a:off x="4033536" y="2772155"/>
            <a:ext cx="60321"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3" name="Oval 41"/>
          <p:cNvSpPr>
            <a:spLocks noChangeArrowheads="1"/>
          </p:cNvSpPr>
          <p:nvPr/>
        </p:nvSpPr>
        <p:spPr bwMode="auto">
          <a:xfrm>
            <a:off x="2350039" y="4707903"/>
            <a:ext cx="58493"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4" name="Oval 42"/>
          <p:cNvSpPr>
            <a:spLocks noChangeArrowheads="1"/>
          </p:cNvSpPr>
          <p:nvPr/>
        </p:nvSpPr>
        <p:spPr bwMode="auto">
          <a:xfrm>
            <a:off x="4064611" y="2613127"/>
            <a:ext cx="60321"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5" name="Oval 43"/>
          <p:cNvSpPr>
            <a:spLocks noChangeArrowheads="1"/>
          </p:cNvSpPr>
          <p:nvPr/>
        </p:nvSpPr>
        <p:spPr bwMode="auto">
          <a:xfrm>
            <a:off x="2048435" y="3704385"/>
            <a:ext cx="58493" cy="60321"/>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6" name="Oval 44"/>
          <p:cNvSpPr>
            <a:spLocks noChangeArrowheads="1"/>
          </p:cNvSpPr>
          <p:nvPr/>
        </p:nvSpPr>
        <p:spPr bwMode="auto">
          <a:xfrm>
            <a:off x="3753867" y="3382674"/>
            <a:ext cx="58493"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7" name="Oval 45"/>
          <p:cNvSpPr>
            <a:spLocks noChangeArrowheads="1"/>
          </p:cNvSpPr>
          <p:nvPr/>
        </p:nvSpPr>
        <p:spPr bwMode="auto">
          <a:xfrm>
            <a:off x="4205359" y="2880001"/>
            <a:ext cx="60321"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8" name="Oval 46"/>
          <p:cNvSpPr>
            <a:spLocks noChangeArrowheads="1"/>
          </p:cNvSpPr>
          <p:nvPr/>
        </p:nvSpPr>
        <p:spPr bwMode="auto">
          <a:xfrm>
            <a:off x="3823328" y="3143219"/>
            <a:ext cx="63977"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9" name="Oval 47"/>
          <p:cNvSpPr>
            <a:spLocks noChangeArrowheads="1"/>
          </p:cNvSpPr>
          <p:nvPr/>
        </p:nvSpPr>
        <p:spPr bwMode="auto">
          <a:xfrm>
            <a:off x="3823328" y="2880001"/>
            <a:ext cx="63977" cy="63977"/>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0" name="Oval 48"/>
          <p:cNvSpPr>
            <a:spLocks noChangeArrowheads="1"/>
          </p:cNvSpPr>
          <p:nvPr/>
        </p:nvSpPr>
        <p:spPr bwMode="auto">
          <a:xfrm>
            <a:off x="3139692" y="3214507"/>
            <a:ext cx="62149" cy="62149"/>
          </a:xfrm>
          <a:prstGeom prst="ellipse">
            <a:avLst/>
          </a:prstGeom>
          <a:solidFill>
            <a:srgbClr val="90353B"/>
          </a:solidFill>
          <a:ln w="7">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1" name="Line 49"/>
          <p:cNvSpPr>
            <a:spLocks noChangeShapeType="1"/>
          </p:cNvSpPr>
          <p:nvPr/>
        </p:nvSpPr>
        <p:spPr bwMode="auto">
          <a:xfrm flipV="1">
            <a:off x="1247813" y="2220128"/>
            <a:ext cx="0" cy="311657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2" name="Line 50"/>
          <p:cNvSpPr>
            <a:spLocks noChangeShapeType="1"/>
          </p:cNvSpPr>
          <p:nvPr/>
        </p:nvSpPr>
        <p:spPr bwMode="auto">
          <a:xfrm flipH="1">
            <a:off x="1187493" y="5245306"/>
            <a:ext cx="60321"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3" name="Rectangle 51"/>
          <p:cNvSpPr>
            <a:spLocks noChangeArrowheads="1"/>
          </p:cNvSpPr>
          <p:nvPr/>
        </p:nvSpPr>
        <p:spPr bwMode="auto">
          <a:xfrm rot="16200000">
            <a:off x="1037265" y="5134843"/>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094" name="Line 52"/>
          <p:cNvSpPr>
            <a:spLocks noChangeShapeType="1"/>
          </p:cNvSpPr>
          <p:nvPr/>
        </p:nvSpPr>
        <p:spPr bwMode="auto">
          <a:xfrm flipH="1">
            <a:off x="1187493" y="4512317"/>
            <a:ext cx="60321"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5" name="Rectangle 53"/>
          <p:cNvSpPr>
            <a:spLocks noChangeArrowheads="1"/>
          </p:cNvSpPr>
          <p:nvPr/>
        </p:nvSpPr>
        <p:spPr bwMode="auto">
          <a:xfrm rot="16200000">
            <a:off x="987572" y="440368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096" name="Line 54"/>
          <p:cNvSpPr>
            <a:spLocks noChangeShapeType="1"/>
          </p:cNvSpPr>
          <p:nvPr/>
        </p:nvSpPr>
        <p:spPr bwMode="auto">
          <a:xfrm flipH="1">
            <a:off x="1187493" y="3779329"/>
            <a:ext cx="60321"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7" name="Rectangle 55"/>
          <p:cNvSpPr>
            <a:spLocks noChangeArrowheads="1"/>
          </p:cNvSpPr>
          <p:nvPr/>
        </p:nvSpPr>
        <p:spPr bwMode="auto">
          <a:xfrm rot="16200000">
            <a:off x="987572" y="3670693"/>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098" name="Line 56"/>
          <p:cNvSpPr>
            <a:spLocks noChangeShapeType="1"/>
          </p:cNvSpPr>
          <p:nvPr/>
        </p:nvSpPr>
        <p:spPr bwMode="auto">
          <a:xfrm flipH="1">
            <a:off x="1187493" y="3044512"/>
            <a:ext cx="60321"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9" name="Rectangle 57"/>
          <p:cNvSpPr>
            <a:spLocks noChangeArrowheads="1"/>
          </p:cNvSpPr>
          <p:nvPr/>
        </p:nvSpPr>
        <p:spPr bwMode="auto">
          <a:xfrm rot="16200000">
            <a:off x="987572" y="293404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00" name="Line 58"/>
          <p:cNvSpPr>
            <a:spLocks noChangeShapeType="1"/>
          </p:cNvSpPr>
          <p:nvPr/>
        </p:nvSpPr>
        <p:spPr bwMode="auto">
          <a:xfrm flipH="1">
            <a:off x="1187493" y="2311523"/>
            <a:ext cx="60321"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1" name="Rectangle 59"/>
          <p:cNvSpPr>
            <a:spLocks noChangeArrowheads="1"/>
          </p:cNvSpPr>
          <p:nvPr/>
        </p:nvSpPr>
        <p:spPr bwMode="auto">
          <a:xfrm rot="16200000">
            <a:off x="987572" y="220106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80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02" name="Line 60"/>
          <p:cNvSpPr>
            <a:spLocks noChangeShapeType="1"/>
          </p:cNvSpPr>
          <p:nvPr/>
        </p:nvSpPr>
        <p:spPr bwMode="auto">
          <a:xfrm>
            <a:off x="1247813" y="5336701"/>
            <a:ext cx="5215005" cy="0"/>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3" name="Line 61"/>
          <p:cNvSpPr>
            <a:spLocks noChangeShapeType="1"/>
          </p:cNvSpPr>
          <p:nvPr/>
        </p:nvSpPr>
        <p:spPr bwMode="auto">
          <a:xfrm>
            <a:off x="1339209"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4" name="Rectangle 62"/>
          <p:cNvSpPr>
            <a:spLocks noChangeArrowheads="1"/>
          </p:cNvSpPr>
          <p:nvPr/>
        </p:nvSpPr>
        <p:spPr bwMode="auto">
          <a:xfrm>
            <a:off x="1266093" y="5424441"/>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05" name="Line 63"/>
          <p:cNvSpPr>
            <a:spLocks noChangeShapeType="1"/>
          </p:cNvSpPr>
          <p:nvPr/>
        </p:nvSpPr>
        <p:spPr bwMode="auto">
          <a:xfrm>
            <a:off x="2346383"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6" name="Rectangle 64"/>
          <p:cNvSpPr>
            <a:spLocks noChangeArrowheads="1"/>
          </p:cNvSpPr>
          <p:nvPr/>
        </p:nvSpPr>
        <p:spPr bwMode="auto">
          <a:xfrm>
            <a:off x="2231225" y="5424441"/>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20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7" name="Line 65"/>
          <p:cNvSpPr>
            <a:spLocks noChangeShapeType="1"/>
          </p:cNvSpPr>
          <p:nvPr/>
        </p:nvSpPr>
        <p:spPr bwMode="auto">
          <a:xfrm>
            <a:off x="3353557"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8" name="Rectangle 66"/>
          <p:cNvSpPr>
            <a:spLocks noChangeArrowheads="1"/>
          </p:cNvSpPr>
          <p:nvPr/>
        </p:nvSpPr>
        <p:spPr bwMode="auto">
          <a:xfrm>
            <a:off x="3238399" y="5424441"/>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09" name="Line 67"/>
          <p:cNvSpPr>
            <a:spLocks noChangeShapeType="1"/>
          </p:cNvSpPr>
          <p:nvPr/>
        </p:nvSpPr>
        <p:spPr bwMode="auto">
          <a:xfrm>
            <a:off x="4357075"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0" name="Rectangle 68"/>
          <p:cNvSpPr>
            <a:spLocks noChangeArrowheads="1"/>
          </p:cNvSpPr>
          <p:nvPr/>
        </p:nvSpPr>
        <p:spPr bwMode="auto">
          <a:xfrm>
            <a:off x="4241917" y="5424441"/>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11" name="Line 69"/>
          <p:cNvSpPr>
            <a:spLocks noChangeShapeType="1"/>
          </p:cNvSpPr>
          <p:nvPr/>
        </p:nvSpPr>
        <p:spPr bwMode="auto">
          <a:xfrm>
            <a:off x="5364249"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2" name="Rectangle 70"/>
          <p:cNvSpPr>
            <a:spLocks noChangeArrowheads="1"/>
          </p:cNvSpPr>
          <p:nvPr/>
        </p:nvSpPr>
        <p:spPr bwMode="auto">
          <a:xfrm>
            <a:off x="5249091" y="5424441"/>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80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13" name="Line 71"/>
          <p:cNvSpPr>
            <a:spLocks noChangeShapeType="1"/>
          </p:cNvSpPr>
          <p:nvPr/>
        </p:nvSpPr>
        <p:spPr bwMode="auto">
          <a:xfrm>
            <a:off x="6371423" y="5336701"/>
            <a:ext cx="0" cy="58493"/>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4" name="Rectangle 72"/>
          <p:cNvSpPr>
            <a:spLocks noChangeArrowheads="1"/>
          </p:cNvSpPr>
          <p:nvPr/>
        </p:nvSpPr>
        <p:spPr bwMode="auto">
          <a:xfrm>
            <a:off x="6216052" y="5424441"/>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100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15" name="Rectangle 73"/>
          <p:cNvSpPr>
            <a:spLocks noChangeArrowheads="1"/>
          </p:cNvSpPr>
          <p:nvPr/>
        </p:nvSpPr>
        <p:spPr bwMode="auto">
          <a:xfrm>
            <a:off x="3248579" y="5712408"/>
            <a:ext cx="191077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revascularization</a:t>
            </a:r>
            <a:r>
              <a:rPr kumimoji="0" lang="en-US" sz="1400" b="0" i="0" u="none" strike="noStrike" cap="none" normalizeH="0" dirty="0" smtClean="0">
                <a:ln>
                  <a:noFill/>
                </a:ln>
                <a:solidFill>
                  <a:srgbClr val="000000"/>
                </a:solidFill>
                <a:effectLst/>
                <a:latin typeface="Arial" pitchFamily="34" charset="0"/>
                <a:cs typeface="Arial" pitchFamily="34" charset="0"/>
              </a:rPr>
              <a:t> rate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73"/>
          <p:cNvSpPr>
            <a:spLocks noChangeArrowheads="1"/>
          </p:cNvSpPr>
          <p:nvPr/>
        </p:nvSpPr>
        <p:spPr bwMode="auto">
          <a:xfrm rot="16200000">
            <a:off x="56667" y="3539246"/>
            <a:ext cx="155170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angiography </a:t>
            </a:r>
            <a:r>
              <a:rPr kumimoji="0" lang="en-US" sz="1400" b="0" i="0" u="none" strike="noStrike" cap="none" normalizeH="0" dirty="0" smtClean="0">
                <a:ln>
                  <a:noFill/>
                </a:ln>
                <a:solidFill>
                  <a:srgbClr val="000000"/>
                </a:solidFill>
                <a:effectLst/>
                <a:latin typeface="Arial" pitchFamily="34" charset="0"/>
                <a:cs typeface="Arial" pitchFamily="34" charset="0"/>
              </a:rPr>
              <a:t>rate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1" name="TextBox 3120"/>
          <p:cNvSpPr txBox="1"/>
          <p:nvPr/>
        </p:nvSpPr>
        <p:spPr>
          <a:xfrm>
            <a:off x="6948264" y="2677104"/>
            <a:ext cx="1960793" cy="646331"/>
          </a:xfrm>
          <a:prstGeom prst="rect">
            <a:avLst/>
          </a:prstGeom>
          <a:noFill/>
        </p:spPr>
        <p:txBody>
          <a:bodyPr wrap="none" rtlCol="0">
            <a:spAutoFit/>
          </a:bodyPr>
          <a:lstStyle/>
          <a:p>
            <a:r>
              <a:rPr lang="en-GB" dirty="0" smtClean="0"/>
              <a:t>Pearson </a:t>
            </a:r>
            <a:r>
              <a:rPr lang="en-GB" i="1" dirty="0" smtClean="0"/>
              <a:t>r</a:t>
            </a:r>
            <a:r>
              <a:rPr lang="en-GB" dirty="0" smtClean="0"/>
              <a:t> = 0.64,</a:t>
            </a:r>
          </a:p>
          <a:p>
            <a:r>
              <a:rPr lang="en-GB" dirty="0" smtClean="0"/>
              <a:t>p &lt; 0.001</a:t>
            </a:r>
            <a:endParaRPr lang="en-GB" dirty="0"/>
          </a:p>
        </p:txBody>
      </p:sp>
    </p:spTree>
    <p:extLst>
      <p:ext uri="{BB962C8B-B14F-4D97-AF65-F5344CB8AC3E}">
        <p14:creationId xmlns:p14="http://schemas.microsoft.com/office/powerpoint/2010/main" xmlns="" val="153354256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t>Prévention: 5 points clés</a:t>
            </a:r>
            <a:endParaRPr lang="fr-BE" sz="3600" dirty="0"/>
          </a:p>
        </p:txBody>
      </p:sp>
      <p:sp>
        <p:nvSpPr>
          <p:cNvPr id="3" name="Espace réservé du contenu 2"/>
          <p:cNvSpPr>
            <a:spLocks noGrp="1"/>
          </p:cNvSpPr>
          <p:nvPr>
            <p:ph idx="1"/>
          </p:nvPr>
        </p:nvSpPr>
        <p:spPr>
          <a:xfrm>
            <a:off x="755576" y="1196752"/>
            <a:ext cx="8388424" cy="4603750"/>
          </a:xfrm>
        </p:spPr>
        <p:txBody>
          <a:bodyPr/>
          <a:lstStyle/>
          <a:p>
            <a:pPr>
              <a:buNone/>
            </a:pPr>
            <a:r>
              <a:rPr lang="fr-BE" dirty="0" smtClean="0"/>
              <a:t>1. Identification du pied à risque = pied présentant ≥ 2 facteurs de risque dont un est la neuropathie </a:t>
            </a:r>
          </a:p>
          <a:p>
            <a:pPr>
              <a:buNone/>
            </a:pPr>
            <a:r>
              <a:rPr lang="fr-BE" dirty="0" smtClean="0"/>
              <a:t>2. Examen complet régulier du pied à risque</a:t>
            </a:r>
          </a:p>
          <a:p>
            <a:pPr>
              <a:buNone/>
            </a:pPr>
            <a:r>
              <a:rPr lang="fr-BE" dirty="0" smtClean="0"/>
              <a:t>3. Education du patient, de la famille et des soignants</a:t>
            </a:r>
          </a:p>
          <a:p>
            <a:pPr>
              <a:buNone/>
            </a:pPr>
            <a:r>
              <a:rPr lang="fr-BE" dirty="0" smtClean="0"/>
              <a:t>4. Chaussage adéquat</a:t>
            </a:r>
          </a:p>
          <a:p>
            <a:pPr>
              <a:buNone/>
            </a:pPr>
            <a:r>
              <a:rPr lang="fr-BE" dirty="0" smtClean="0"/>
              <a:t>5.Traitement des lésions pré-ulcératives</a:t>
            </a:r>
          </a:p>
          <a:p>
            <a:pPr>
              <a:buNone/>
            </a:pPr>
            <a:r>
              <a:rPr lang="fr-BE" dirty="0" smtClean="0"/>
              <a:t>			</a:t>
            </a:r>
            <a:r>
              <a:rPr lang="fr-BE" sz="2000" dirty="0" smtClean="0"/>
              <a:t>Guidance for Daily Practice 2015 </a:t>
            </a:r>
            <a:r>
              <a:rPr lang="fr-BE" sz="2000" dirty="0" err="1" smtClean="0"/>
              <a:t>from</a:t>
            </a:r>
            <a:r>
              <a:rPr lang="fr-BE" sz="2000" dirty="0" smtClean="0"/>
              <a:t> IWGDF</a:t>
            </a:r>
          </a:p>
          <a:p>
            <a:pPr>
              <a:buNone/>
            </a:pPr>
            <a:endParaRPr lang="fr-BE"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t>Identification du pied à risque</a:t>
            </a:r>
            <a:endParaRPr lang="fr-BE" sz="3600" dirty="0"/>
          </a:p>
        </p:txBody>
      </p:sp>
      <p:sp>
        <p:nvSpPr>
          <p:cNvPr id="3" name="Espace réservé du contenu 2"/>
          <p:cNvSpPr>
            <a:spLocks noGrp="1"/>
          </p:cNvSpPr>
          <p:nvPr>
            <p:ph idx="1"/>
          </p:nvPr>
        </p:nvSpPr>
        <p:spPr>
          <a:xfrm>
            <a:off x="1219200" y="1628800"/>
            <a:ext cx="7620000" cy="4603750"/>
          </a:xfrm>
        </p:spPr>
        <p:txBody>
          <a:bodyPr/>
          <a:lstStyle/>
          <a:p>
            <a:r>
              <a:rPr lang="fr-BE" dirty="0" smtClean="0"/>
              <a:t>1x/an</a:t>
            </a:r>
          </a:p>
          <a:p>
            <a:r>
              <a:rPr lang="fr-BE" dirty="0" smtClean="0"/>
              <a:t>Recherche de neuropathie et d ‘artérite</a:t>
            </a:r>
          </a:p>
          <a:p>
            <a:r>
              <a:rPr lang="fr-BE" dirty="0" smtClean="0"/>
              <a:t>Si neuropathie présente:</a:t>
            </a:r>
          </a:p>
          <a:p>
            <a:pPr lvl="1"/>
            <a:r>
              <a:rPr lang="fr-BE" dirty="0" smtClean="0"/>
              <a:t>Antécédents de DFU ou ’amputation,</a:t>
            </a:r>
          </a:p>
          <a:p>
            <a:pPr lvl="1"/>
            <a:r>
              <a:rPr lang="fr-BE" dirty="0" smtClean="0"/>
              <a:t>Déformation</a:t>
            </a:r>
          </a:p>
          <a:p>
            <a:pPr lvl="1"/>
            <a:r>
              <a:rPr lang="fr-BE" dirty="0" smtClean="0"/>
              <a:t>Lésions pré-</a:t>
            </a:r>
            <a:r>
              <a:rPr lang="fr-BE" dirty="0" err="1" smtClean="0"/>
              <a:t>ulcériatives</a:t>
            </a:r>
            <a:endParaRPr lang="fr-BE" dirty="0" smtClean="0"/>
          </a:p>
          <a:p>
            <a:pPr lvl="1"/>
            <a:r>
              <a:rPr lang="fr-BE" dirty="0" smtClean="0"/>
              <a:t>mauvaise hygiène,</a:t>
            </a:r>
          </a:p>
          <a:p>
            <a:pPr lvl="1"/>
            <a:r>
              <a:rPr lang="fr-BE" dirty="0" err="1" smtClean="0"/>
              <a:t>chauusage</a:t>
            </a:r>
            <a:r>
              <a:rPr lang="fr-BE" dirty="0" smtClean="0"/>
              <a:t> inadéquat.</a:t>
            </a: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685800" y="404664"/>
            <a:ext cx="7772400" cy="1143000"/>
          </a:xfrm>
        </p:spPr>
        <p:txBody>
          <a:bodyPr/>
          <a:lstStyle/>
          <a:p>
            <a:r>
              <a:rPr lang="fr-FR" sz="3600" dirty="0" smtClean="0"/>
              <a:t>Groupes à risque :</a:t>
            </a:r>
            <a:endParaRPr lang="fr-BE" sz="3600" dirty="0" smtClean="0"/>
          </a:p>
        </p:txBody>
      </p:sp>
      <p:sp>
        <p:nvSpPr>
          <p:cNvPr id="22531" name="Espace réservé du contenu 2"/>
          <p:cNvSpPr>
            <a:spLocks noGrp="1"/>
          </p:cNvSpPr>
          <p:nvPr>
            <p:ph idx="1"/>
          </p:nvPr>
        </p:nvSpPr>
        <p:spPr>
          <a:xfrm>
            <a:off x="685800" y="1268760"/>
            <a:ext cx="7772400" cy="4114800"/>
          </a:xfrm>
        </p:spPr>
        <p:txBody>
          <a:bodyPr/>
          <a:lstStyle/>
          <a:p>
            <a:pPr>
              <a:buNone/>
            </a:pPr>
            <a:r>
              <a:rPr lang="fr-FR" b="1" dirty="0" smtClean="0"/>
              <a:t>0 </a:t>
            </a:r>
            <a:r>
              <a:rPr lang="fr-FR" dirty="0" smtClean="0"/>
              <a:t> pas de facteur de risque</a:t>
            </a:r>
            <a:endParaRPr lang="fr-BE" dirty="0" smtClean="0"/>
          </a:p>
          <a:p>
            <a:pPr>
              <a:buNone/>
            </a:pPr>
            <a:r>
              <a:rPr lang="fr-FR" b="1" dirty="0" smtClean="0"/>
              <a:t>1</a:t>
            </a:r>
            <a:r>
              <a:rPr lang="fr-FR" dirty="0" smtClean="0"/>
              <a:t>  présence de neuropathie</a:t>
            </a:r>
            <a:endParaRPr lang="fr-BE" dirty="0" smtClean="0"/>
          </a:p>
          <a:p>
            <a:pPr>
              <a:buNone/>
            </a:pPr>
            <a:r>
              <a:rPr lang="fr-FR" b="1" dirty="0" smtClean="0"/>
              <a:t>2</a:t>
            </a:r>
            <a:r>
              <a:rPr lang="fr-FR" dirty="0" smtClean="0"/>
              <a:t>  présence de neuropathie et de déformation orthopédique: </a:t>
            </a:r>
            <a:r>
              <a:rPr lang="fr-FR" b="1" dirty="0" smtClean="0"/>
              <a:t>a</a:t>
            </a:r>
            <a:r>
              <a:rPr lang="fr-FR" dirty="0" smtClean="0"/>
              <a:t> = légère						   </a:t>
            </a:r>
            <a:r>
              <a:rPr lang="fr-FR" b="1" dirty="0" smtClean="0"/>
              <a:t>b</a:t>
            </a:r>
            <a:r>
              <a:rPr lang="fr-FR" dirty="0" smtClean="0"/>
              <a:t> = sévère</a:t>
            </a:r>
            <a:endParaRPr lang="fr-BE" dirty="0" smtClean="0"/>
          </a:p>
          <a:p>
            <a:pPr>
              <a:buNone/>
            </a:pPr>
            <a:r>
              <a:rPr lang="fr-FR" b="1" dirty="0" smtClean="0"/>
              <a:t>3</a:t>
            </a:r>
            <a:r>
              <a:rPr lang="fr-FR" dirty="0" smtClean="0"/>
              <a:t>  risque majeur : présence ou non de neuropathie  + 1 des conditions suivantes : pied de Charcot et/ou antécédent d’ulcère et/ou antécédent d’amputation et/ou artérite.</a:t>
            </a:r>
            <a:endParaRPr lang="fr-BE" dirty="0" smtClean="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323850" y="260350"/>
          <a:ext cx="8748713" cy="5880100"/>
        </p:xfrm>
        <a:graphic>
          <a:graphicData uri="http://schemas.openxmlformats.org/drawingml/2006/table">
            <a:tbl>
              <a:tblPr/>
              <a:tblGrid>
                <a:gridCol w="1800225"/>
                <a:gridCol w="1116013"/>
                <a:gridCol w="1457325"/>
                <a:gridCol w="1458912"/>
                <a:gridCol w="1457325"/>
                <a:gridCol w="1458913"/>
              </a:tblGrid>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PROFIL DE RISQUE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1" i="0" u="none" strike="noStrike" cap="none" normalizeH="0" baseline="0" dirty="0" smtClean="0">
                        <a:ln>
                          <a:noFill/>
                        </a:ln>
                        <a:solidFill>
                          <a:srgbClr val="FFFFFF"/>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2a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2b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smtClean="0">
                          <a:ln>
                            <a:noFill/>
                          </a:ln>
                          <a:solidFill>
                            <a:srgbClr val="FFFFFF"/>
                          </a:solidFill>
                          <a:effectLst/>
                          <a:latin typeface="Comic Sans MS" pitchFamily="66"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Semelles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confort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sur mesure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sur mesure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sur mesure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Chaussures semi-orthopédiques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Oui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Oui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Oui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Chaussures orthopédiques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Oui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Oui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Suivi médical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1/4 mois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 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1/6 mois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1/6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1/6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D"/>
                    </a:solidFill>
                  </a:tcPr>
                </a:tc>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Soins podologiques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1/4 mois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Comic Sans MS" pitchFamily="66" charset="0"/>
                        </a:rPr>
                        <a:t>1/3 mois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8"/>
                    </a:solidFill>
                  </a:tcPr>
                </a:tc>
              </a:tr>
            </a:tbl>
          </a:graphicData>
        </a:graphic>
      </p:graphicFrame>
      <p:sp>
        <p:nvSpPr>
          <p:cNvPr id="23612" name="Rectangle 3"/>
          <p:cNvSpPr>
            <a:spLocks noChangeArrowheads="1"/>
          </p:cNvSpPr>
          <p:nvPr/>
        </p:nvSpPr>
        <p:spPr bwMode="auto">
          <a:xfrm>
            <a:off x="252413" y="6084778"/>
            <a:ext cx="8891587" cy="646331"/>
          </a:xfrm>
          <a:prstGeom prst="rect">
            <a:avLst/>
          </a:prstGeom>
          <a:noFill/>
          <a:ln w="12700" cap="sq">
            <a:noFill/>
            <a:miter lim="800000"/>
            <a:headEnd/>
            <a:tailEnd/>
          </a:ln>
        </p:spPr>
        <p:txBody>
          <a:bodyPr anchor="ctr">
            <a:spAutoFit/>
          </a:bodyPr>
          <a:lstStyle/>
          <a:p>
            <a:r>
              <a:rPr lang="en-GB" sz="1800" b="0" dirty="0" err="1">
                <a:solidFill>
                  <a:schemeClr val="tx1"/>
                </a:solidFill>
                <a:effectLst>
                  <a:outerShdw blurRad="38100" dist="38100" dir="2700000" algn="tl">
                    <a:srgbClr val="000000">
                      <a:alpha val="43137"/>
                    </a:srgbClr>
                  </a:outerShdw>
                </a:effectLst>
                <a:latin typeface="+mn-lt"/>
                <a:cs typeface="Times New Roman" pitchFamily="18" charset="0"/>
              </a:rPr>
              <a:t>Références</a:t>
            </a:r>
            <a:r>
              <a:rPr lang="en-GB" sz="1800" b="0" dirty="0">
                <a:solidFill>
                  <a:schemeClr val="tx1"/>
                </a:solidFill>
                <a:effectLst>
                  <a:outerShdw blurRad="38100" dist="38100" dir="2700000" algn="tl">
                    <a:srgbClr val="000000">
                      <a:alpha val="43137"/>
                    </a:srgbClr>
                  </a:outerShdw>
                </a:effectLst>
                <a:latin typeface="+mn-lt"/>
                <a:cs typeface="Times New Roman" pitchFamily="18" charset="0"/>
              </a:rPr>
              <a:t>: International Consensus on the Diabetic Foot by the International        Working group on the Diabetic foot.</a:t>
            </a:r>
            <a:endParaRPr lang="en-GB" sz="1800" b="0" dirty="0">
              <a:solidFill>
                <a:schemeClr val="tx1"/>
              </a:solidFill>
              <a:effectLst>
                <a:outerShdw blurRad="38100" dist="38100" dir="2700000" algn="tl">
                  <a:srgbClr val="000000">
                    <a:alpha val="43137"/>
                  </a:srgbClr>
                </a:outerShdw>
              </a:effectLst>
              <a:latin typeface="+mn-lt"/>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81000"/>
            <a:ext cx="8663880" cy="762000"/>
          </a:xfrm>
        </p:spPr>
        <p:txBody>
          <a:bodyPr/>
          <a:lstStyle/>
          <a:p>
            <a:r>
              <a:rPr lang="fr-BE" sz="3600" dirty="0" smtClean="0"/>
              <a:t>Examen complet régulier du pied à risque</a:t>
            </a:r>
            <a:endParaRPr lang="fr-BE" sz="3600" dirty="0"/>
          </a:p>
        </p:txBody>
      </p:sp>
      <p:sp>
        <p:nvSpPr>
          <p:cNvPr id="3" name="Espace réservé du contenu 2"/>
          <p:cNvSpPr>
            <a:spLocks noGrp="1"/>
          </p:cNvSpPr>
          <p:nvPr>
            <p:ph idx="1"/>
          </p:nvPr>
        </p:nvSpPr>
        <p:spPr>
          <a:xfrm>
            <a:off x="1219200" y="1628800"/>
            <a:ext cx="7620000" cy="4603750"/>
          </a:xfrm>
        </p:spPr>
        <p:txBody>
          <a:bodyPr/>
          <a:lstStyle/>
          <a:p>
            <a:r>
              <a:rPr lang="fr-BE" dirty="0" smtClean="0"/>
              <a:t>1x/an + si à risque</a:t>
            </a:r>
          </a:p>
          <a:p>
            <a:r>
              <a:rPr lang="fr-BE" dirty="0" smtClean="0"/>
              <a:t>Antécédents: DFU, IR, isolement…</a:t>
            </a:r>
          </a:p>
          <a:p>
            <a:r>
              <a:rPr lang="fr-BE" dirty="0" err="1" smtClean="0"/>
              <a:t>Status</a:t>
            </a:r>
            <a:r>
              <a:rPr lang="fr-BE" dirty="0" smtClean="0"/>
              <a:t> vasculaire: palpation pouls…</a:t>
            </a:r>
          </a:p>
          <a:p>
            <a:r>
              <a:rPr lang="fr-BE" dirty="0" smtClean="0"/>
              <a:t>Peau: callosités, température, </a:t>
            </a:r>
            <a:r>
              <a:rPr lang="fr-BE" dirty="0" err="1" smtClean="0"/>
              <a:t>coulur</a:t>
            </a:r>
            <a:endParaRPr lang="fr-BE" dirty="0" smtClean="0"/>
          </a:p>
          <a:p>
            <a:r>
              <a:rPr lang="fr-BE" dirty="0" smtClean="0"/>
              <a:t>Os/articulation; </a:t>
            </a:r>
            <a:r>
              <a:rPr lang="fr-BE" dirty="0" err="1" smtClean="0"/>
              <a:t>deformation</a:t>
            </a:r>
            <a:r>
              <a:rPr lang="fr-BE" dirty="0" smtClean="0"/>
              <a:t>, LJM</a:t>
            </a:r>
          </a:p>
          <a:p>
            <a:r>
              <a:rPr lang="fr-BE" dirty="0" smtClean="0"/>
              <a:t>Chaussures/chaussettes ou </a:t>
            </a:r>
            <a:r>
              <a:rPr lang="fr-BE" dirty="0" err="1" smtClean="0"/>
              <a:t>bas:portées</a:t>
            </a:r>
            <a:r>
              <a:rPr lang="fr-BE" dirty="0" smtClean="0"/>
              <a:t> à la </a:t>
            </a:r>
            <a:r>
              <a:rPr lang="fr-BE" dirty="0" err="1" smtClean="0"/>
              <a:t>maiso</a:t>
            </a:r>
            <a:r>
              <a:rPr lang="fr-BE" dirty="0" smtClean="0"/>
              <a:t> et à l’extérieur</a:t>
            </a:r>
          </a:p>
          <a:p>
            <a:r>
              <a:rPr lang="fr-BE" dirty="0" smtClean="0"/>
              <a:t>Recherche de la neuropathie: </a:t>
            </a:r>
            <a:r>
              <a:rPr lang="fr-BE" dirty="0" err="1" smtClean="0"/>
              <a:t>monofilamant</a:t>
            </a:r>
            <a:r>
              <a:rPr lang="fr-BE" dirty="0" smtClean="0"/>
              <a:t> 10 gr..</a:t>
            </a: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19200" y="381000"/>
            <a:ext cx="6737176" cy="762000"/>
          </a:xfrm>
        </p:spPr>
        <p:txBody>
          <a:bodyPr/>
          <a:lstStyle/>
          <a:p>
            <a:r>
              <a:rPr lang="en-GB" sz="3600" dirty="0" smtClean="0"/>
              <a:t>Mode de </a:t>
            </a:r>
            <a:r>
              <a:rPr lang="en-GB" sz="3600" dirty="0" err="1" smtClean="0"/>
              <a:t>renvoi</a:t>
            </a:r>
            <a:r>
              <a:rPr lang="en-GB" sz="3600" dirty="0" smtClean="0"/>
              <a:t> </a:t>
            </a:r>
            <a:r>
              <a:rPr lang="en-GB" sz="3600" dirty="0" err="1" smtClean="0"/>
              <a:t>vers</a:t>
            </a:r>
            <a:r>
              <a:rPr lang="en-GB" sz="3600" dirty="0" smtClean="0"/>
              <a:t> les DFC</a:t>
            </a:r>
          </a:p>
        </p:txBody>
      </p:sp>
      <p:sp>
        <p:nvSpPr>
          <p:cNvPr id="23555"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9AC7C730-B84A-408C-B80B-1E56D1152D25}" type="slidenum">
              <a:rPr lang="fr-FR" sz="1000" smtClean="0">
                <a:solidFill>
                  <a:schemeClr val="bg2"/>
                </a:solidFill>
              </a:rPr>
              <a:pPr/>
              <a:t>5</a:t>
            </a:fld>
            <a:endParaRPr lang="fr-FR" sz="1000" smtClean="0">
              <a:solidFill>
                <a:schemeClr val="bg2"/>
              </a:solidFill>
            </a:endParaRPr>
          </a:p>
        </p:txBody>
      </p:sp>
      <p:sp>
        <p:nvSpPr>
          <p:cNvPr id="23556" name="Text Box 4"/>
          <p:cNvSpPr txBox="1">
            <a:spLocks noChangeArrowheads="1"/>
          </p:cNvSpPr>
          <p:nvPr/>
        </p:nvSpPr>
        <p:spPr bwMode="auto">
          <a:xfrm>
            <a:off x="1306475" y="1844675"/>
            <a:ext cx="112402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err="1" smtClean="0"/>
              <a:t>Médical</a:t>
            </a:r>
            <a:endParaRPr lang="en-US" dirty="0"/>
          </a:p>
          <a:p>
            <a:r>
              <a:rPr lang="en-US" b="1" dirty="0" smtClean="0"/>
              <a:t>63.8%</a:t>
            </a:r>
            <a:endParaRPr lang="en-US" dirty="0"/>
          </a:p>
        </p:txBody>
      </p:sp>
      <p:sp>
        <p:nvSpPr>
          <p:cNvPr id="23557" name="Text Box 5"/>
          <p:cNvSpPr txBox="1">
            <a:spLocks noChangeArrowheads="1"/>
          </p:cNvSpPr>
          <p:nvPr/>
        </p:nvSpPr>
        <p:spPr bwMode="auto">
          <a:xfrm>
            <a:off x="2823746" y="1844675"/>
            <a:ext cx="169469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err="1" smtClean="0"/>
              <a:t>Paramédical</a:t>
            </a:r>
            <a:endParaRPr lang="en-US" b="1" dirty="0">
              <a:solidFill>
                <a:schemeClr val="tx2"/>
              </a:solidFill>
            </a:endParaRPr>
          </a:p>
          <a:p>
            <a:r>
              <a:rPr lang="en-US" b="1" dirty="0">
                <a:solidFill>
                  <a:schemeClr val="tx2"/>
                </a:solidFill>
              </a:rPr>
              <a:t>11.6%</a:t>
            </a:r>
            <a:endParaRPr lang="en-US" dirty="0">
              <a:solidFill>
                <a:schemeClr val="tx2"/>
              </a:solidFill>
            </a:endParaRPr>
          </a:p>
        </p:txBody>
      </p:sp>
      <p:sp>
        <p:nvSpPr>
          <p:cNvPr id="23558" name="Text Box 6"/>
          <p:cNvSpPr txBox="1">
            <a:spLocks noChangeArrowheads="1"/>
          </p:cNvSpPr>
          <p:nvPr/>
        </p:nvSpPr>
        <p:spPr bwMode="auto">
          <a:xfrm>
            <a:off x="5014073" y="1844675"/>
            <a:ext cx="1454244"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err="1" smtClean="0"/>
              <a:t>Autre</a:t>
            </a:r>
            <a:r>
              <a:rPr lang="en-US" dirty="0" smtClean="0"/>
              <a:t> </a:t>
            </a:r>
            <a:r>
              <a:rPr lang="en-US" dirty="0"/>
              <a:t>DFC</a:t>
            </a:r>
          </a:p>
          <a:p>
            <a:r>
              <a:rPr lang="en-US" b="1" dirty="0" smtClean="0">
                <a:solidFill>
                  <a:schemeClr val="tx2"/>
                </a:solidFill>
              </a:rPr>
              <a:t>0.1</a:t>
            </a:r>
            <a:r>
              <a:rPr lang="en-US" b="1" dirty="0">
                <a:solidFill>
                  <a:schemeClr val="tx2"/>
                </a:solidFill>
              </a:rPr>
              <a:t>%</a:t>
            </a:r>
          </a:p>
        </p:txBody>
      </p:sp>
      <p:sp>
        <p:nvSpPr>
          <p:cNvPr id="23559" name="Text Box 7"/>
          <p:cNvSpPr txBox="1">
            <a:spLocks noChangeArrowheads="1"/>
          </p:cNvSpPr>
          <p:nvPr/>
        </p:nvSpPr>
        <p:spPr bwMode="auto">
          <a:xfrm>
            <a:off x="6517510" y="1844675"/>
            <a:ext cx="2587567"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smtClean="0"/>
              <a:t>Initiative du patient </a:t>
            </a:r>
            <a:endParaRPr lang="en-US" dirty="0"/>
          </a:p>
          <a:p>
            <a:r>
              <a:rPr lang="en-US" b="1" dirty="0" smtClean="0">
                <a:solidFill>
                  <a:schemeClr val="tx2"/>
                </a:solidFill>
              </a:rPr>
              <a:t>24.5%</a:t>
            </a:r>
            <a:endParaRPr lang="en-US" b="1" dirty="0">
              <a:solidFill>
                <a:schemeClr val="tx2"/>
              </a:solidFill>
            </a:endParaRPr>
          </a:p>
        </p:txBody>
      </p:sp>
      <p:sp>
        <p:nvSpPr>
          <p:cNvPr id="9" name="Text Box 9"/>
          <p:cNvSpPr txBox="1">
            <a:spLocks noChangeArrowheads="1"/>
          </p:cNvSpPr>
          <p:nvPr/>
        </p:nvSpPr>
        <p:spPr bwMode="auto">
          <a:xfrm>
            <a:off x="1323868" y="3282950"/>
            <a:ext cx="113845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smtClean="0"/>
              <a:t>1è </a:t>
            </a:r>
            <a:r>
              <a:rPr lang="en-US" dirty="0" err="1" smtClean="0"/>
              <a:t>ligne</a:t>
            </a:r>
            <a:endParaRPr lang="en-US" dirty="0"/>
          </a:p>
          <a:p>
            <a:r>
              <a:rPr lang="en-US" b="1" dirty="0" smtClean="0">
                <a:solidFill>
                  <a:schemeClr val="tx2"/>
                </a:solidFill>
              </a:rPr>
              <a:t>21.6</a:t>
            </a:r>
            <a:r>
              <a:rPr lang="en-US" b="1" dirty="0">
                <a:solidFill>
                  <a:schemeClr val="tx2"/>
                </a:solidFill>
              </a:rPr>
              <a:t>%</a:t>
            </a:r>
          </a:p>
        </p:txBody>
      </p:sp>
      <p:sp>
        <p:nvSpPr>
          <p:cNvPr id="10" name="Text Box 10"/>
          <p:cNvSpPr txBox="1">
            <a:spLocks noChangeArrowheads="1"/>
          </p:cNvSpPr>
          <p:nvPr/>
        </p:nvSpPr>
        <p:spPr bwMode="auto">
          <a:xfrm>
            <a:off x="3450254" y="3282950"/>
            <a:ext cx="115288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smtClean="0"/>
              <a:t>2d </a:t>
            </a:r>
            <a:r>
              <a:rPr lang="en-US" dirty="0" err="1" smtClean="0"/>
              <a:t>ligne</a:t>
            </a:r>
            <a:endParaRPr lang="en-US" dirty="0"/>
          </a:p>
          <a:p>
            <a:r>
              <a:rPr lang="en-US" b="1" dirty="0" smtClean="0"/>
              <a:t>42.1</a:t>
            </a:r>
            <a:r>
              <a:rPr lang="en-US" b="1" dirty="0"/>
              <a:t>%</a:t>
            </a:r>
          </a:p>
        </p:txBody>
      </p:sp>
      <p:sp>
        <p:nvSpPr>
          <p:cNvPr id="11" name="Text Box 11"/>
          <p:cNvSpPr txBox="1">
            <a:spLocks noChangeArrowheads="1"/>
          </p:cNvSpPr>
          <p:nvPr/>
        </p:nvSpPr>
        <p:spPr bwMode="auto">
          <a:xfrm>
            <a:off x="3080618" y="4881563"/>
            <a:ext cx="1922321"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err="1" smtClean="0"/>
              <a:t>Propre</a:t>
            </a:r>
            <a:r>
              <a:rPr lang="en-US" dirty="0" smtClean="0"/>
              <a:t> </a:t>
            </a:r>
            <a:r>
              <a:rPr lang="en-US" dirty="0" err="1" smtClean="0"/>
              <a:t>hôpital</a:t>
            </a:r>
            <a:endParaRPr lang="en-US" dirty="0"/>
          </a:p>
          <a:p>
            <a:r>
              <a:rPr lang="en-US" b="1" dirty="0" smtClean="0">
                <a:solidFill>
                  <a:schemeClr val="tx2"/>
                </a:solidFill>
              </a:rPr>
              <a:t>36.2</a:t>
            </a:r>
            <a:r>
              <a:rPr lang="en-US" b="1" dirty="0">
                <a:solidFill>
                  <a:schemeClr val="tx2"/>
                </a:solidFill>
              </a:rPr>
              <a:t>%</a:t>
            </a:r>
          </a:p>
        </p:txBody>
      </p:sp>
      <p:sp>
        <p:nvSpPr>
          <p:cNvPr id="12" name="Text Box 12"/>
          <p:cNvSpPr txBox="1">
            <a:spLocks noChangeArrowheads="1"/>
          </p:cNvSpPr>
          <p:nvPr/>
        </p:nvSpPr>
        <p:spPr bwMode="auto">
          <a:xfrm>
            <a:off x="6032989" y="4881563"/>
            <a:ext cx="183575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r>
              <a:rPr lang="en-US" dirty="0" err="1" smtClean="0"/>
              <a:t>Autre</a:t>
            </a:r>
            <a:r>
              <a:rPr lang="en-US" dirty="0" smtClean="0"/>
              <a:t>  </a:t>
            </a:r>
            <a:r>
              <a:rPr lang="en-US" dirty="0" err="1" smtClean="0"/>
              <a:t>hôpital</a:t>
            </a:r>
            <a:endParaRPr lang="en-US" dirty="0"/>
          </a:p>
          <a:p>
            <a:r>
              <a:rPr lang="en-US" b="1" dirty="0" smtClean="0">
                <a:solidFill>
                  <a:schemeClr val="tx2"/>
                </a:solidFill>
              </a:rPr>
              <a:t>2.7</a:t>
            </a:r>
            <a:r>
              <a:rPr lang="en-US" b="1" dirty="0">
                <a:solidFill>
                  <a:schemeClr val="tx2"/>
                </a:solidFill>
              </a:rPr>
              <a:t>%</a:t>
            </a:r>
          </a:p>
        </p:txBody>
      </p:sp>
      <p:sp>
        <p:nvSpPr>
          <p:cNvPr id="13" name="Line 13"/>
          <p:cNvSpPr>
            <a:spLocks noChangeShapeType="1"/>
          </p:cNvSpPr>
          <p:nvPr/>
        </p:nvSpPr>
        <p:spPr bwMode="auto">
          <a:xfrm>
            <a:off x="2921000" y="2995613"/>
            <a:ext cx="5922963" cy="15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4"/>
          <p:cNvSpPr>
            <a:spLocks noChangeShapeType="1"/>
          </p:cNvSpPr>
          <p:nvPr/>
        </p:nvSpPr>
        <p:spPr bwMode="auto">
          <a:xfrm>
            <a:off x="1841500" y="2922588"/>
            <a:ext cx="0" cy="3603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5"/>
          <p:cNvSpPr>
            <a:spLocks noChangeShapeType="1"/>
          </p:cNvSpPr>
          <p:nvPr/>
        </p:nvSpPr>
        <p:spPr bwMode="auto">
          <a:xfrm>
            <a:off x="1841500" y="2922588"/>
            <a:ext cx="2016125" cy="3603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16"/>
          <p:cNvSpPr>
            <a:spLocks noChangeShapeType="1"/>
          </p:cNvSpPr>
          <p:nvPr/>
        </p:nvSpPr>
        <p:spPr bwMode="auto">
          <a:xfrm>
            <a:off x="4000500" y="4430713"/>
            <a:ext cx="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17"/>
          <p:cNvSpPr>
            <a:spLocks noChangeShapeType="1"/>
          </p:cNvSpPr>
          <p:nvPr/>
        </p:nvSpPr>
        <p:spPr bwMode="auto">
          <a:xfrm>
            <a:off x="4000500" y="4430713"/>
            <a:ext cx="295275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11"/>
          <p:cNvSpPr txBox="1">
            <a:spLocks noChangeArrowheads="1"/>
          </p:cNvSpPr>
          <p:nvPr/>
        </p:nvSpPr>
        <p:spPr bwMode="auto">
          <a:xfrm>
            <a:off x="250982" y="4886325"/>
            <a:ext cx="75533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endParaRPr lang="en-US" dirty="0"/>
          </a:p>
          <a:p>
            <a:r>
              <a:rPr lang="en-US" dirty="0" smtClean="0"/>
              <a:t>2014</a:t>
            </a:r>
            <a:endParaRPr lang="en-US" dirty="0"/>
          </a:p>
        </p:txBody>
      </p:sp>
      <p:sp>
        <p:nvSpPr>
          <p:cNvPr id="20" name="Text Box 9"/>
          <p:cNvSpPr txBox="1">
            <a:spLocks noChangeArrowheads="1"/>
          </p:cNvSpPr>
          <p:nvPr/>
        </p:nvSpPr>
        <p:spPr bwMode="auto">
          <a:xfrm>
            <a:off x="250982" y="3284538"/>
            <a:ext cx="75533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endParaRPr lang="en-US" dirty="0"/>
          </a:p>
          <a:p>
            <a:r>
              <a:rPr lang="en-US" dirty="0" smtClean="0"/>
              <a:t>2014</a:t>
            </a:r>
            <a:endParaRPr lang="en-US" b="1" dirty="0"/>
          </a:p>
        </p:txBody>
      </p:sp>
      <p:sp>
        <p:nvSpPr>
          <p:cNvPr id="23571" name="Text Box 4"/>
          <p:cNvSpPr txBox="1">
            <a:spLocks noChangeArrowheads="1"/>
          </p:cNvSpPr>
          <p:nvPr/>
        </p:nvSpPr>
        <p:spPr bwMode="auto">
          <a:xfrm>
            <a:off x="250982" y="1844675"/>
            <a:ext cx="75533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endParaRPr lang="en-US" dirty="0"/>
          </a:p>
          <a:p>
            <a:r>
              <a:rPr lang="en-US" dirty="0" smtClean="0"/>
              <a:t>2014</a:t>
            </a:r>
            <a:endParaRPr lang="en-US" dirty="0"/>
          </a:p>
        </p:txBody>
      </p:sp>
      <p:sp>
        <p:nvSpPr>
          <p:cNvPr id="3" name="TextBox 2"/>
          <p:cNvSpPr txBox="1"/>
          <p:nvPr/>
        </p:nvSpPr>
        <p:spPr>
          <a:xfrm>
            <a:off x="6012160" y="3356992"/>
            <a:ext cx="2880320" cy="307777"/>
          </a:xfrm>
          <a:prstGeom prst="rect">
            <a:avLst/>
          </a:prstGeom>
          <a:noFill/>
        </p:spPr>
        <p:txBody>
          <a:bodyPr wrap="square" rtlCol="0">
            <a:spAutoFit/>
          </a:bodyPr>
          <a:lstStyle/>
          <a:p>
            <a:r>
              <a:rPr lang="en-GB" sz="1400" dirty="0" smtClean="0"/>
              <a:t>2014 data (N = 1,757</a:t>
            </a:r>
            <a:r>
              <a:rPr lang="en-GB" dirty="0" smtClean="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t>Education du patient, de la famille et des soignants</a:t>
            </a:r>
            <a:br>
              <a:rPr lang="fr-BE" sz="3600" dirty="0" smtClean="0"/>
            </a:br>
            <a:endParaRPr lang="fr-BE" sz="3600" dirty="0"/>
          </a:p>
        </p:txBody>
      </p:sp>
      <p:sp>
        <p:nvSpPr>
          <p:cNvPr id="3" name="Espace réservé du contenu 2"/>
          <p:cNvSpPr>
            <a:spLocks noGrp="1"/>
          </p:cNvSpPr>
          <p:nvPr>
            <p:ph idx="1"/>
          </p:nvPr>
        </p:nvSpPr>
        <p:spPr/>
        <p:txBody>
          <a:bodyPr/>
          <a:lstStyle/>
          <a:p>
            <a:r>
              <a:rPr lang="fr-BE" dirty="0" smtClean="0"/>
              <a:t>Inspection journalière </a:t>
            </a:r>
            <a:r>
              <a:rPr lang="fr-BE" dirty="0" err="1" smtClean="0"/>
              <a:t>posiible</a:t>
            </a:r>
            <a:r>
              <a:rPr lang="fr-BE" dirty="0" smtClean="0"/>
              <a:t>?</a:t>
            </a:r>
          </a:p>
          <a:p>
            <a:r>
              <a:rPr lang="fr-BE" dirty="0" smtClean="0"/>
              <a:t>Savoir quand faire appel aux </a:t>
            </a:r>
            <a:r>
              <a:rPr lang="fr-BE" dirty="0" err="1" smtClean="0"/>
              <a:t>soignats</a:t>
            </a:r>
            <a:endParaRPr lang="fr-BE" dirty="0" smtClean="0"/>
          </a:p>
          <a:p>
            <a:r>
              <a:rPr lang="fr-BE" dirty="0" smtClean="0"/>
              <a:t>Ne pas marcher pieds nus</a:t>
            </a:r>
          </a:p>
          <a:p>
            <a:r>
              <a:rPr lang="fr-BE" dirty="0" smtClean="0"/>
              <a:t>TT Chaussures</a:t>
            </a:r>
          </a:p>
          <a:p>
            <a:r>
              <a:rPr lang="fr-BE" dirty="0" smtClean="0"/>
              <a:t>Inspecter l’intérieur des chaussures avant de les mettre</a:t>
            </a:r>
          </a:p>
          <a:p>
            <a:r>
              <a:rPr lang="fr-BE" dirty="0" smtClean="0"/>
              <a:t>Laver les pieds tous les jours</a:t>
            </a:r>
          </a:p>
          <a:p>
            <a:r>
              <a:rPr lang="fr-BE" dirty="0" smtClean="0"/>
              <a:t>TT coupe des ongles</a:t>
            </a:r>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smtClean="0"/>
              <a:t>Chaussage </a:t>
            </a:r>
            <a:r>
              <a:rPr lang="fr-BE" sz="3600" dirty="0" smtClean="0"/>
              <a:t>adéquat</a:t>
            </a:r>
            <a:r>
              <a:rPr lang="fr-BE" dirty="0" smtClean="0"/>
              <a:t/>
            </a:r>
            <a:br>
              <a:rPr lang="fr-BE" dirty="0" smtClean="0"/>
            </a:br>
            <a:endParaRPr lang="fr-BE" dirty="0"/>
          </a:p>
        </p:txBody>
      </p:sp>
      <p:sp>
        <p:nvSpPr>
          <p:cNvPr id="3" name="Espace réservé du contenu 2"/>
          <p:cNvSpPr>
            <a:spLocks noGrp="1"/>
          </p:cNvSpPr>
          <p:nvPr>
            <p:ph idx="1"/>
          </p:nvPr>
        </p:nvSpPr>
        <p:spPr/>
        <p:txBody>
          <a:bodyPr/>
          <a:lstStyle/>
          <a:p>
            <a:endParaRPr lang="fr-BE"/>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39552" y="269776"/>
            <a:ext cx="6400800" cy="1143000"/>
          </a:xfrm>
        </p:spPr>
        <p:txBody>
          <a:bodyPr/>
          <a:lstStyle/>
          <a:p>
            <a:r>
              <a:rPr lang="en-GB" sz="3600" dirty="0" err="1" smtClean="0"/>
              <a:t>Délai</a:t>
            </a:r>
            <a:r>
              <a:rPr lang="en-GB" sz="3600" dirty="0" smtClean="0"/>
              <a:t> de </a:t>
            </a:r>
            <a:r>
              <a:rPr lang="en-GB" sz="3600" dirty="0" err="1" smtClean="0"/>
              <a:t>renvoi</a:t>
            </a:r>
            <a:endParaRPr lang="en-GB" sz="3600" dirty="0" smtClean="0"/>
          </a:p>
        </p:txBody>
      </p:sp>
      <p:sp>
        <p:nvSpPr>
          <p:cNvPr id="24579" name="Slide Number Placeholder 3"/>
          <p:cNvSpPr>
            <a:spLocks noGrp="1"/>
          </p:cNvSpPr>
          <p:nvPr>
            <p:ph type="sldNum" sz="quarter" idx="4294967295"/>
          </p:nvPr>
        </p:nvSpPr>
        <p:spPr>
          <a:xfrm>
            <a:off x="8597900" y="6092825"/>
            <a:ext cx="438150" cy="228600"/>
          </a:xfrm>
          <a:prstGeom prst="rect">
            <a:avLst/>
          </a:prstGeom>
          <a:noFill/>
        </p:spPr>
        <p:txBody>
          <a:bodyPr/>
          <a:lstStyle>
            <a:lvl1pPr>
              <a:defRPr sz="2000">
                <a:solidFill>
                  <a:schemeClr val="tx1"/>
                </a:solidFill>
                <a:latin typeface="Arial" charset="0"/>
                <a:ea typeface="MS PGothic" pitchFamily="34" charset="-128"/>
              </a:defRPr>
            </a:lvl1pPr>
            <a:lvl2pPr marL="742950" indent="-285750">
              <a:defRPr sz="2000">
                <a:solidFill>
                  <a:schemeClr val="tx1"/>
                </a:solidFill>
                <a:latin typeface="Arial" charset="0"/>
                <a:ea typeface="MS PGothic" pitchFamily="34" charset="-128"/>
              </a:defRPr>
            </a:lvl2pPr>
            <a:lvl3pPr marL="1143000" indent="-228600">
              <a:defRPr sz="2000">
                <a:solidFill>
                  <a:schemeClr val="tx1"/>
                </a:solidFill>
                <a:latin typeface="Arial" charset="0"/>
                <a:ea typeface="MS PGothic" pitchFamily="34" charset="-128"/>
              </a:defRPr>
            </a:lvl3pPr>
            <a:lvl4pPr marL="1600200" indent="-228600">
              <a:defRPr sz="2000">
                <a:solidFill>
                  <a:schemeClr val="tx1"/>
                </a:solidFill>
                <a:latin typeface="Arial" charset="0"/>
                <a:ea typeface="MS PGothic" pitchFamily="34" charset="-128"/>
              </a:defRPr>
            </a:lvl4pPr>
            <a:lvl5pPr marL="2057400" indent="-228600">
              <a:defRPr sz="20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charset="0"/>
                <a:ea typeface="MS PGothic" pitchFamily="34" charset="-128"/>
              </a:defRPr>
            </a:lvl9pPr>
          </a:lstStyle>
          <a:p>
            <a:fld id="{6CA8336E-624E-4D1D-861D-9332F012C622}" type="slidenum">
              <a:rPr lang="fr-FR" sz="1000" smtClean="0">
                <a:solidFill>
                  <a:schemeClr val="bg2"/>
                </a:solidFill>
              </a:rPr>
              <a:pPr/>
              <a:t>6</a:t>
            </a:fld>
            <a:endParaRPr lang="fr-FR" sz="1000" smtClean="0">
              <a:solidFill>
                <a:schemeClr val="bg2"/>
              </a:solidFill>
            </a:endParaRPr>
          </a:p>
        </p:txBody>
      </p:sp>
      <p:graphicFrame>
        <p:nvGraphicFramePr>
          <p:cNvPr id="2" name="Chart 1"/>
          <p:cNvGraphicFramePr/>
          <p:nvPr>
            <p:extLst>
              <p:ext uri="{D42A27DB-BD31-4B8C-83A1-F6EECF244321}">
                <p14:modId xmlns="" xmlns:p14="http://schemas.microsoft.com/office/powerpoint/2010/main" val="2356949880"/>
              </p:ext>
            </p:extLst>
          </p:nvPr>
        </p:nvGraphicFramePr>
        <p:xfrm>
          <a:off x="539552" y="692696"/>
          <a:ext cx="8352928"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79912" y="6381328"/>
            <a:ext cx="4896544" cy="307777"/>
          </a:xfrm>
          <a:prstGeom prst="rect">
            <a:avLst/>
          </a:prstGeom>
          <a:noFill/>
        </p:spPr>
        <p:txBody>
          <a:bodyPr wrap="square" rtlCol="0">
            <a:spAutoFit/>
          </a:bodyPr>
          <a:lstStyle/>
          <a:p>
            <a:pPr algn="l"/>
            <a:r>
              <a:rPr lang="en-GB" sz="1400" b="0" dirty="0" smtClean="0">
                <a:ln w="18415" cmpd="sng">
                  <a:solidFill>
                    <a:srgbClr val="FFFFFF"/>
                  </a:solidFill>
                  <a:prstDash val="solid"/>
                </a:ln>
                <a:effectLst>
                  <a:outerShdw blurRad="63500" dir="3600000" algn="tl" rotWithShape="0">
                    <a:srgbClr val="000000">
                      <a:alpha val="70000"/>
                    </a:srgbClr>
                  </a:outerShdw>
                </a:effectLst>
              </a:rPr>
              <a:t>Pas de </a:t>
            </a:r>
            <a:r>
              <a:rPr lang="en-GB" sz="1400" b="0" dirty="0" err="1" smtClean="0">
                <a:ln w="18415" cmpd="sng">
                  <a:solidFill>
                    <a:srgbClr val="FFFFFF"/>
                  </a:solidFill>
                  <a:prstDash val="solid"/>
                </a:ln>
                <a:effectLst>
                  <a:outerShdw blurRad="63500" dir="3600000" algn="tl" rotWithShape="0">
                    <a:srgbClr val="000000">
                      <a:alpha val="70000"/>
                    </a:srgbClr>
                  </a:outerShdw>
                </a:effectLst>
              </a:rPr>
              <a:t>différence</a:t>
            </a:r>
            <a:r>
              <a:rPr lang="en-GB" sz="1400" b="0" dirty="0" smtClean="0">
                <a:ln w="18415" cmpd="sng">
                  <a:solidFill>
                    <a:srgbClr val="FFFFFF"/>
                  </a:solidFill>
                  <a:prstDash val="solid"/>
                </a:ln>
                <a:effectLst>
                  <a:outerShdw blurRad="63500" dir="3600000" algn="tl" rotWithShape="0">
                    <a:srgbClr val="000000">
                      <a:alpha val="70000"/>
                    </a:srgbClr>
                  </a:outerShdw>
                </a:effectLst>
              </a:rPr>
              <a:t> </a:t>
            </a:r>
            <a:r>
              <a:rPr lang="en-GB" sz="1400" b="0" dirty="0" err="1" smtClean="0">
                <a:ln w="18415" cmpd="sng">
                  <a:solidFill>
                    <a:srgbClr val="FFFFFF"/>
                  </a:solidFill>
                  <a:prstDash val="solid"/>
                </a:ln>
                <a:effectLst>
                  <a:outerShdw blurRad="63500" dir="3600000" algn="tl" rotWithShape="0">
                    <a:srgbClr val="000000">
                      <a:alpha val="70000"/>
                    </a:srgbClr>
                  </a:outerShdw>
                </a:effectLst>
              </a:rPr>
              <a:t>statistique</a:t>
            </a:r>
            <a:r>
              <a:rPr lang="en-GB" sz="1400" b="0" dirty="0" smtClean="0">
                <a:ln w="18415" cmpd="sng">
                  <a:solidFill>
                    <a:srgbClr val="FFFFFF"/>
                  </a:solidFill>
                  <a:prstDash val="solid"/>
                </a:ln>
                <a:effectLst>
                  <a:outerShdw blurRad="63500" dir="3600000" algn="tl" rotWithShape="0">
                    <a:srgbClr val="000000">
                      <a:alpha val="70000"/>
                    </a:srgbClr>
                  </a:outerShdw>
                </a:effectLst>
              </a:rPr>
              <a:t> </a:t>
            </a:r>
            <a:r>
              <a:rPr lang="en-GB" sz="1400" b="0" dirty="0" err="1" smtClean="0">
                <a:ln w="18415" cmpd="sng">
                  <a:solidFill>
                    <a:srgbClr val="FFFFFF"/>
                  </a:solidFill>
                  <a:prstDash val="solid"/>
                </a:ln>
                <a:effectLst>
                  <a:outerShdw blurRad="63500" dir="3600000" algn="tl" rotWithShape="0">
                    <a:srgbClr val="000000">
                      <a:alpha val="70000"/>
                    </a:srgbClr>
                  </a:outerShdw>
                </a:effectLst>
              </a:rPr>
              <a:t>significative</a:t>
            </a:r>
            <a:r>
              <a:rPr lang="en-GB" sz="1400" b="0" dirty="0" smtClean="0">
                <a:ln w="18415" cmpd="sng">
                  <a:solidFill>
                    <a:srgbClr val="FFFFFF"/>
                  </a:solidFill>
                  <a:prstDash val="solid"/>
                </a:ln>
                <a:effectLst>
                  <a:outerShdw blurRad="63500" dir="3600000" algn="tl" rotWithShape="0">
                    <a:srgbClr val="000000">
                      <a:alpha val="70000"/>
                    </a:srgbClr>
                  </a:outerShdw>
                </a:effectLst>
              </a:rPr>
              <a:t> entre les audits</a:t>
            </a:r>
            <a:endParaRPr lang="en-GB" sz="14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7808" y="404664"/>
            <a:ext cx="8134672" cy="1143000"/>
          </a:xfrm>
        </p:spPr>
        <p:txBody>
          <a:bodyPr/>
          <a:lstStyle/>
          <a:p>
            <a:pPr algn="l"/>
            <a:r>
              <a:rPr lang="en-GB" sz="3600" dirty="0" err="1" smtClean="0"/>
              <a:t>Taille</a:t>
            </a:r>
            <a:r>
              <a:rPr lang="en-GB" sz="3600" dirty="0" smtClean="0"/>
              <a:t> du DFU, </a:t>
            </a:r>
            <a:r>
              <a:rPr lang="en-GB" sz="3600" dirty="0" err="1" smtClean="0"/>
              <a:t>profondeur</a:t>
            </a:r>
            <a:r>
              <a:rPr lang="en-GB" sz="3600" dirty="0" smtClean="0"/>
              <a:t> et </a:t>
            </a:r>
            <a:r>
              <a:rPr lang="en-GB" sz="3600" dirty="0" err="1" smtClean="0"/>
              <a:t>ischémie</a:t>
            </a:r>
            <a:r>
              <a:rPr lang="en-GB" sz="3600" dirty="0" smtClean="0"/>
              <a:t> </a:t>
            </a:r>
            <a:r>
              <a:rPr lang="en-GB" sz="3600" dirty="0" err="1" smtClean="0"/>
              <a:t>augmentent</a:t>
            </a:r>
            <a:r>
              <a:rPr lang="en-GB" sz="3600" dirty="0" smtClean="0"/>
              <a:t> // au </a:t>
            </a:r>
            <a:r>
              <a:rPr lang="en-GB" sz="3600" dirty="0" err="1" smtClean="0"/>
              <a:t>délai</a:t>
            </a:r>
            <a:r>
              <a:rPr lang="en-GB" sz="3600" dirty="0" smtClean="0"/>
              <a:t> de </a:t>
            </a:r>
            <a:r>
              <a:rPr lang="en-GB" sz="3600" dirty="0" err="1" smtClean="0"/>
              <a:t>renvoi</a:t>
            </a:r>
            <a:r>
              <a:rPr lang="en-GB" sz="3600" dirty="0" smtClean="0"/>
              <a:t>, </a:t>
            </a:r>
            <a:r>
              <a:rPr lang="en-GB" sz="3600" dirty="0" err="1" smtClean="0"/>
              <a:t>données</a:t>
            </a:r>
            <a:r>
              <a:rPr lang="en-GB" sz="3600" dirty="0" smtClean="0"/>
              <a:t> 2014 </a:t>
            </a:r>
            <a:endParaRPr lang="en-GB" sz="36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143428372"/>
              </p:ext>
            </p:extLst>
          </p:nvPr>
        </p:nvGraphicFramePr>
        <p:xfrm>
          <a:off x="323528" y="2204864"/>
          <a:ext cx="813244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7</a:t>
            </a:fld>
            <a:endParaRPr lang="fr-FR"/>
          </a:p>
        </p:txBody>
      </p:sp>
      <p:sp>
        <p:nvSpPr>
          <p:cNvPr id="6" name="TextBox 5"/>
          <p:cNvSpPr txBox="1"/>
          <p:nvPr/>
        </p:nvSpPr>
        <p:spPr>
          <a:xfrm>
            <a:off x="6502845" y="5466710"/>
            <a:ext cx="2302233" cy="338554"/>
          </a:xfrm>
          <a:prstGeom prst="rect">
            <a:avLst/>
          </a:prstGeom>
          <a:noFill/>
        </p:spPr>
        <p:txBody>
          <a:bodyPr wrap="none" rtlCol="0">
            <a:spAutoFit/>
          </a:bodyPr>
          <a:lstStyle/>
          <a:p>
            <a:r>
              <a:rPr lang="en-GB" sz="1600" dirty="0" smtClean="0"/>
              <a:t>* p&lt;0.05 vs. 1semaine</a:t>
            </a:r>
            <a:endParaRPr lang="en-GB" sz="1600" dirty="0"/>
          </a:p>
        </p:txBody>
      </p:sp>
      <p:sp>
        <p:nvSpPr>
          <p:cNvPr id="7" name="TextBox 6"/>
          <p:cNvSpPr txBox="1"/>
          <p:nvPr/>
        </p:nvSpPr>
        <p:spPr>
          <a:xfrm>
            <a:off x="3707904" y="3676962"/>
            <a:ext cx="284052" cy="400110"/>
          </a:xfrm>
          <a:prstGeom prst="rect">
            <a:avLst/>
          </a:prstGeom>
          <a:noFill/>
        </p:spPr>
        <p:txBody>
          <a:bodyPr wrap="none" rtlCol="0">
            <a:spAutoFit/>
          </a:bodyPr>
          <a:lstStyle/>
          <a:p>
            <a:r>
              <a:rPr lang="en-GB" sz="2000" dirty="0" smtClean="0"/>
              <a:t>*</a:t>
            </a:r>
            <a:endParaRPr lang="en-GB" sz="2000" dirty="0"/>
          </a:p>
        </p:txBody>
      </p:sp>
      <p:sp>
        <p:nvSpPr>
          <p:cNvPr id="8" name="TextBox 7"/>
          <p:cNvSpPr txBox="1"/>
          <p:nvPr/>
        </p:nvSpPr>
        <p:spPr>
          <a:xfrm>
            <a:off x="3923928" y="3604954"/>
            <a:ext cx="284052" cy="400110"/>
          </a:xfrm>
          <a:prstGeom prst="rect">
            <a:avLst/>
          </a:prstGeom>
          <a:noFill/>
        </p:spPr>
        <p:txBody>
          <a:bodyPr wrap="none" rtlCol="0">
            <a:spAutoFit/>
          </a:bodyPr>
          <a:lstStyle/>
          <a:p>
            <a:r>
              <a:rPr lang="en-GB" sz="2000" dirty="0" smtClean="0"/>
              <a:t>*</a:t>
            </a:r>
            <a:endParaRPr lang="en-GB" sz="2000" dirty="0"/>
          </a:p>
        </p:txBody>
      </p:sp>
      <p:sp>
        <p:nvSpPr>
          <p:cNvPr id="9" name="TextBox 8"/>
          <p:cNvSpPr txBox="1"/>
          <p:nvPr/>
        </p:nvSpPr>
        <p:spPr>
          <a:xfrm>
            <a:off x="4139952" y="3460938"/>
            <a:ext cx="284052" cy="400110"/>
          </a:xfrm>
          <a:prstGeom prst="rect">
            <a:avLst/>
          </a:prstGeom>
          <a:noFill/>
        </p:spPr>
        <p:txBody>
          <a:bodyPr wrap="none" rtlCol="0">
            <a:spAutoFit/>
          </a:bodyPr>
          <a:lstStyle/>
          <a:p>
            <a:r>
              <a:rPr lang="en-GB" sz="2000" dirty="0" smtClean="0"/>
              <a:t>*</a:t>
            </a:r>
            <a:endParaRPr lang="en-GB" sz="2000" dirty="0"/>
          </a:p>
        </p:txBody>
      </p:sp>
      <p:sp>
        <p:nvSpPr>
          <p:cNvPr id="10" name="TextBox 9"/>
          <p:cNvSpPr txBox="1"/>
          <p:nvPr/>
        </p:nvSpPr>
        <p:spPr>
          <a:xfrm>
            <a:off x="2915816" y="2884874"/>
            <a:ext cx="284052" cy="400110"/>
          </a:xfrm>
          <a:prstGeom prst="rect">
            <a:avLst/>
          </a:prstGeom>
          <a:noFill/>
        </p:spPr>
        <p:txBody>
          <a:bodyPr wrap="none" rtlCol="0">
            <a:spAutoFit/>
          </a:bodyPr>
          <a:lstStyle/>
          <a:p>
            <a:r>
              <a:rPr lang="en-GB" sz="2000" dirty="0" smtClean="0"/>
              <a:t>*</a:t>
            </a:r>
            <a:endParaRPr lang="en-GB" sz="1600" dirty="0"/>
          </a:p>
        </p:txBody>
      </p:sp>
      <p:sp>
        <p:nvSpPr>
          <p:cNvPr id="11" name="TextBox 10"/>
          <p:cNvSpPr txBox="1"/>
          <p:nvPr/>
        </p:nvSpPr>
        <p:spPr>
          <a:xfrm>
            <a:off x="3131840" y="2751311"/>
            <a:ext cx="304892" cy="461665"/>
          </a:xfrm>
          <a:prstGeom prst="rect">
            <a:avLst/>
          </a:prstGeom>
          <a:noFill/>
        </p:spPr>
        <p:txBody>
          <a:bodyPr wrap="none" rtlCol="0">
            <a:spAutoFit/>
          </a:bodyPr>
          <a:lstStyle/>
          <a:p>
            <a:r>
              <a:rPr lang="en-GB" sz="2400" dirty="0" smtClean="0"/>
              <a:t>*</a:t>
            </a:r>
            <a:endParaRPr lang="en-GB" sz="2400" dirty="0"/>
          </a:p>
        </p:txBody>
      </p:sp>
      <p:sp>
        <p:nvSpPr>
          <p:cNvPr id="12" name="TextBox 11"/>
          <p:cNvSpPr txBox="1"/>
          <p:nvPr/>
        </p:nvSpPr>
        <p:spPr>
          <a:xfrm>
            <a:off x="2127708" y="3100898"/>
            <a:ext cx="284052" cy="400110"/>
          </a:xfrm>
          <a:prstGeom prst="rect">
            <a:avLst/>
          </a:prstGeom>
          <a:noFill/>
        </p:spPr>
        <p:txBody>
          <a:bodyPr wrap="none" rtlCol="0">
            <a:spAutoFit/>
          </a:bodyPr>
          <a:lstStyle/>
          <a:p>
            <a:r>
              <a:rPr lang="en-GB" sz="2000" dirty="0" smtClean="0"/>
              <a:t>*</a:t>
            </a:r>
            <a:endParaRPr lang="en-GB" sz="1600" dirty="0"/>
          </a:p>
        </p:txBody>
      </p:sp>
    </p:spTree>
    <p:extLst>
      <p:ext uri="{BB962C8B-B14F-4D97-AF65-F5344CB8AC3E}">
        <p14:creationId xmlns="" xmlns:p14="http://schemas.microsoft.com/office/powerpoint/2010/main" val="3695547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486600" cy="1143000"/>
          </a:xfrm>
        </p:spPr>
        <p:txBody>
          <a:bodyPr/>
          <a:lstStyle/>
          <a:p>
            <a:r>
              <a:rPr lang="en-GB" sz="3600" dirty="0" err="1" smtClean="0"/>
              <a:t>Délai</a:t>
            </a:r>
            <a:r>
              <a:rPr lang="en-GB" sz="3600" dirty="0" smtClean="0"/>
              <a:t> de </a:t>
            </a:r>
            <a:r>
              <a:rPr lang="en-GB" sz="3600" dirty="0" err="1" smtClean="0"/>
              <a:t>renvoi</a:t>
            </a:r>
            <a:r>
              <a:rPr lang="en-GB" sz="3600" dirty="0" smtClean="0"/>
              <a:t> en </a:t>
            </a:r>
            <a:r>
              <a:rPr lang="en-GB" sz="3600" dirty="0" err="1" smtClean="0"/>
              <a:t>fonction</a:t>
            </a:r>
            <a:r>
              <a:rPr lang="en-GB" sz="3600" dirty="0" smtClean="0"/>
              <a:t> du </a:t>
            </a:r>
            <a:r>
              <a:rPr lang="en-GB" sz="3600" dirty="0" err="1" smtClean="0"/>
              <a:t>référent</a:t>
            </a:r>
            <a:r>
              <a:rPr lang="en-GB" sz="3600" dirty="0" smtClean="0"/>
              <a:t>, </a:t>
            </a:r>
            <a:r>
              <a:rPr lang="en-GB" sz="3600" dirty="0" err="1" smtClean="0"/>
              <a:t>données</a:t>
            </a:r>
            <a:r>
              <a:rPr lang="en-GB" sz="3600" dirty="0" smtClean="0"/>
              <a:t> 2014</a:t>
            </a:r>
            <a:endParaRPr lang="en-GB" sz="3600" dirty="0"/>
          </a:p>
        </p:txBody>
      </p:sp>
      <p:sp>
        <p:nvSpPr>
          <p:cNvPr id="4" name="Slide Number Placeholder 3"/>
          <p:cNvSpPr>
            <a:spLocks noGrp="1"/>
          </p:cNvSpPr>
          <p:nvPr>
            <p:ph type="sldNum" sz="quarter" idx="4294967295"/>
          </p:nvPr>
        </p:nvSpPr>
        <p:spPr>
          <a:xfrm>
            <a:off x="8597900" y="6092825"/>
            <a:ext cx="438150" cy="228600"/>
          </a:xfrm>
          <a:prstGeom prst="rect">
            <a:avLst/>
          </a:prstGeom>
        </p:spPr>
        <p:txBody>
          <a:bodyPr/>
          <a:lstStyle/>
          <a:p>
            <a:pPr>
              <a:defRPr/>
            </a:pPr>
            <a:fld id="{4806199B-99C1-4989-B1DA-802D260CAAC7}" type="slidenum">
              <a:rPr lang="fr-FR" smtClean="0"/>
              <a:pPr>
                <a:defRPr/>
              </a:pPr>
              <a:t>8</a:t>
            </a:fld>
            <a:endParaRPr lang="fr-F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524001083"/>
              </p:ext>
            </p:extLst>
          </p:nvPr>
        </p:nvGraphicFramePr>
        <p:xfrm>
          <a:off x="115963" y="1700808"/>
          <a:ext cx="9001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5627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GB" sz="3600" dirty="0" smtClean="0">
                <a:effectLst>
                  <a:outerShdw blurRad="38100" dist="38100" dir="2700000" algn="tl">
                    <a:srgbClr val="000000">
                      <a:alpha val="43137"/>
                    </a:srgbClr>
                  </a:outerShdw>
                </a:effectLst>
              </a:rPr>
              <a:t> </a:t>
            </a:r>
            <a:r>
              <a:rPr lang="en-GB" sz="3600" dirty="0" err="1" smtClean="0">
                <a:effectLst>
                  <a:outerShdw blurRad="38100" dist="38100" dir="2700000" algn="tl">
                    <a:srgbClr val="000000">
                      <a:alpha val="43137"/>
                    </a:srgbClr>
                  </a:outerShdw>
                </a:effectLst>
              </a:rPr>
              <a:t>Meilleure</a:t>
            </a:r>
            <a:r>
              <a:rPr lang="en-GB" sz="3600" dirty="0" smtClean="0">
                <a:effectLst>
                  <a:outerShdw blurRad="38100" dist="38100" dir="2700000" algn="tl">
                    <a:srgbClr val="000000">
                      <a:alpha val="43137"/>
                    </a:srgbClr>
                  </a:outerShdw>
                </a:effectLst>
              </a:rPr>
              <a:t> </a:t>
            </a:r>
            <a:r>
              <a:rPr lang="en-GB" sz="3600" dirty="0" smtClean="0">
                <a:solidFill>
                  <a:schemeClr val="tx2"/>
                </a:solidFill>
                <a:effectLst>
                  <a:outerShdw blurRad="38100" dist="38100" dir="2700000" algn="tl">
                    <a:srgbClr val="000000">
                      <a:alpha val="43137"/>
                    </a:srgbClr>
                  </a:outerShdw>
                </a:effectLst>
              </a:rPr>
              <a:t>communication</a:t>
            </a:r>
            <a:r>
              <a:rPr lang="en-GB" sz="3600" dirty="0" smtClean="0">
                <a:effectLst>
                  <a:outerShdw blurRad="38100" dist="38100" dir="2700000" algn="tl">
                    <a:srgbClr val="000000">
                      <a:alpha val="43137"/>
                    </a:srgbClr>
                  </a:outerShdw>
                </a:effectLst>
              </a:rPr>
              <a:t> entre les DFCs et la première </a:t>
            </a:r>
            <a:r>
              <a:rPr lang="en-GB" sz="3600" dirty="0" err="1" smtClean="0">
                <a:effectLst>
                  <a:outerShdw blurRad="38100" dist="38100" dir="2700000" algn="tl">
                    <a:srgbClr val="000000">
                      <a:alpha val="43137"/>
                    </a:srgbClr>
                  </a:outerShdw>
                </a:effectLst>
              </a:rPr>
              <a:t>ligne</a:t>
            </a:r>
            <a:r>
              <a:rPr lang="en-GB" sz="3600" dirty="0" smtClean="0">
                <a:effectLst>
                  <a:outerShdw blurRad="38100" dist="38100" dir="2700000" algn="tl">
                    <a:srgbClr val="000000">
                      <a:alpha val="43137"/>
                    </a:srgbClr>
                  </a:outerShdw>
                </a:effectLst>
              </a:rPr>
              <a:t>.</a:t>
            </a:r>
          </a:p>
          <a:p>
            <a:endParaRPr lang="fr-BE" dirty="0"/>
          </a:p>
        </p:txBody>
      </p:sp>
      <p:sp>
        <p:nvSpPr>
          <p:cNvPr id="4" name="Espace réservé du pied de page 3"/>
          <p:cNvSpPr>
            <a:spLocks noGrp="1"/>
          </p:cNvSpPr>
          <p:nvPr>
            <p:ph type="ftr" sz="quarter" idx="10"/>
          </p:nvPr>
        </p:nvSpPr>
        <p:spPr/>
        <p:txBody>
          <a:bodyPr/>
          <a:lstStyle/>
          <a:p>
            <a:endParaRPr lang="en-GB" smtClean="0"/>
          </a:p>
          <a:p>
            <a:endParaRPr lang="en-GB" smtClean="0"/>
          </a:p>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17">
  <a:themeElements>
    <a:clrScheme name="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Personnalisé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rgbClr val="FFFFFF"/>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rgbClr val="FFFFFF"/>
            </a:solidFill>
            <a:effectLst/>
            <a:latin typeface="Arial" pitchFamily="34" charset="0"/>
            <a:cs typeface="Times New Roman" pitchFamily="18" charset="0"/>
          </a:defRPr>
        </a:defPPr>
      </a:lstStyle>
    </a:lnDef>
  </a:objectDefaults>
  <a:extraClrSchemeLst>
    <a:extraClrScheme>
      <a:clrScheme name="sl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Thème17</Template>
  <TotalTime>1068</TotalTime>
  <Words>3020</Words>
  <Application>Microsoft Office PowerPoint</Application>
  <PresentationFormat>Affichage à l'écran (4:3)</PresentationFormat>
  <Paragraphs>617</Paragraphs>
  <Slides>51</Slides>
  <Notes>32</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51</vt:i4>
      </vt:variant>
    </vt:vector>
  </HeadingPairs>
  <TitlesOfParts>
    <vt:vector size="54" baseType="lpstr">
      <vt:lpstr>Thème17</vt:lpstr>
      <vt:lpstr>Conception personnalisée</vt:lpstr>
      <vt:lpstr>Worksheet</vt:lpstr>
      <vt:lpstr>IQED-Foot 2015 Réunion d’information   10 ans d’audit des Cliniques du Pied Diabétique (DFC’s) en Belgique: Que devons-nous en retenir?</vt:lpstr>
      <vt:lpstr>2015: double anniversaire pour le pied diabétique en Belgique</vt:lpstr>
      <vt:lpstr>Les 7 points d’action du 7 Mars</vt:lpstr>
      <vt:lpstr>Foot attack </vt:lpstr>
      <vt:lpstr>Mode de renvoi vers les DFC</vt:lpstr>
      <vt:lpstr>Délai de renvoi</vt:lpstr>
      <vt:lpstr>Taille du DFU, profondeur et ischémie augmentent // au délai de renvoi, données 2014 </vt:lpstr>
      <vt:lpstr>Délai de renvoi en fonction du référent, données 2014</vt:lpstr>
      <vt:lpstr>Diapositive 9</vt:lpstr>
      <vt:lpstr>Le délai de renvoi détermine la probabilité de cicatrisation du DFU</vt:lpstr>
      <vt:lpstr>Diapositive 11</vt:lpstr>
      <vt:lpstr>Patients souffrant d’1 DFU (N=1,762) Caractéristiques à l’admission en 2014</vt:lpstr>
      <vt:lpstr>Localisation du DFU index</vt:lpstr>
      <vt:lpstr>Caractéristiques des DFU à l’admission: Wagner grade</vt:lpstr>
      <vt:lpstr>Caractéristiques des DFU à l’admission:  PEDIS - Perfusion</vt:lpstr>
      <vt:lpstr>Caractéristiques des DFU à l’admission:  PEDIS - Profondeur</vt:lpstr>
      <vt:lpstr>Diapositive 17</vt:lpstr>
      <vt:lpstr>Traitements étudiés</vt:lpstr>
      <vt:lpstr>Décharge</vt:lpstr>
      <vt:lpstr>Décharge des ulcères plantaires</vt:lpstr>
      <vt:lpstr>% d’absence de décharge en fonction des différentes DFC</vt:lpstr>
      <vt:lpstr>Moyens de diagnostic vasculaire</vt:lpstr>
      <vt:lpstr>Variation dans l’imagerie vasculaire: patients avec ischémie (sub) critique</vt:lpstr>
      <vt:lpstr>Revascularisation des membres inférieurs</vt:lpstr>
      <vt:lpstr>Variation dans la revascularisation des patients en ischémie subcritique</vt:lpstr>
      <vt:lpstr>Type de revascularisation</vt:lpstr>
      <vt:lpstr>Niveau de revascularisation</vt:lpstr>
      <vt:lpstr>Amputation mineure et majeure</vt:lpstr>
      <vt:lpstr>Probabilité de cicatrisation des DFU Audits 2-4</vt:lpstr>
      <vt:lpstr>Probabilité de décès Audits 2-4</vt:lpstr>
      <vt:lpstr>Patients dont l’ulcère est guéri, vivant à la fin du F-U qui ont reçu des chaussures pour prévention</vt:lpstr>
      <vt:lpstr>Non provision de chaussures de prévention en fonction de l’age</vt:lpstr>
      <vt:lpstr>Diapositive 33</vt:lpstr>
      <vt:lpstr>Diapositive 34</vt:lpstr>
      <vt:lpstr>Diapositive 35</vt:lpstr>
      <vt:lpstr>Diapositive 36</vt:lpstr>
      <vt:lpstr>Diapositive 37</vt:lpstr>
      <vt:lpstr>Diapositive 38</vt:lpstr>
      <vt:lpstr>Résumé des résultats</vt:lpstr>
      <vt:lpstr>Résumé des résultats (suite)</vt:lpstr>
      <vt:lpstr>Conclusions générales</vt:lpstr>
      <vt:lpstr>Diapositive 42</vt:lpstr>
      <vt:lpstr>Diapositive 43</vt:lpstr>
      <vt:lpstr>Relation between DFC-level angiography and revascularization rates in patients with PAD</vt:lpstr>
      <vt:lpstr>Prévention: 5 points clés</vt:lpstr>
      <vt:lpstr>Identification du pied à risque</vt:lpstr>
      <vt:lpstr>Groupes à risque :</vt:lpstr>
      <vt:lpstr>Diapositive 48</vt:lpstr>
      <vt:lpstr>Examen complet régulier du pied à risque</vt:lpstr>
      <vt:lpstr>Education du patient, de la famille et des soignants </vt:lpstr>
      <vt:lpstr>Chaussage adéquat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 DUMONT</dc:creator>
  <cp:lastModifiedBy>users</cp:lastModifiedBy>
  <cp:revision>124</cp:revision>
  <dcterms:created xsi:type="dcterms:W3CDTF">2015-11-15T11:19:32Z</dcterms:created>
  <dcterms:modified xsi:type="dcterms:W3CDTF">2015-11-23T14:57:52Z</dcterms:modified>
</cp:coreProperties>
</file>